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handoutMasterIdLst>
    <p:handoutMasterId r:id="rId66"/>
  </p:handoutMasterIdLst>
  <p:sldIdLst>
    <p:sldId id="281" r:id="rId5"/>
    <p:sldId id="280" r:id="rId6"/>
    <p:sldId id="293" r:id="rId7"/>
    <p:sldId id="328" r:id="rId8"/>
    <p:sldId id="349" r:id="rId9"/>
    <p:sldId id="350" r:id="rId10"/>
    <p:sldId id="351" r:id="rId11"/>
    <p:sldId id="284"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29" r:id="rId27"/>
    <p:sldId id="330" r:id="rId28"/>
    <p:sldId id="331" r:id="rId29"/>
    <p:sldId id="332" r:id="rId30"/>
    <p:sldId id="333"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10" r:id="rId46"/>
    <p:sldId id="311" r:id="rId47"/>
    <p:sldId id="312" r:id="rId48"/>
    <p:sldId id="314" r:id="rId49"/>
    <p:sldId id="313"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28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879" autoAdjust="0"/>
  </p:normalViewPr>
  <p:slideViewPr>
    <p:cSldViewPr snapToGrid="0">
      <p:cViewPr varScale="1">
        <p:scale>
          <a:sx n="160" d="100"/>
          <a:sy n="160" d="100"/>
        </p:scale>
        <p:origin x="192" y="16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4/16/2025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4/16/2025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8BCFF-F01A-38E3-8994-8FAE12312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64049-5E05-F370-6BFE-A32A960983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9188FCF-FF1F-AE03-6D72-7A6291B719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C55D3B-F05E-4C72-7BF2-7DBCFFB186B7}"/>
              </a:ext>
            </a:extLst>
          </p:cNvPr>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151508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8A9CC-7DFB-440D-74F6-E57CFCC39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6F286-D770-7D00-1070-C717638F06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52D347E-774E-90BE-95C2-22E66913EC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090434-9F5C-B3C6-030C-A1EBB3A317C2}"/>
              </a:ext>
            </a:extLst>
          </p:cNvPr>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1948735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CA113-510D-056D-F3EF-722249F80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1D744-227E-C0A3-B47E-8686E70F7C2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4C5667B-3EAA-42EF-E83E-3FC8FF0C3F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5C7BD8-F39B-48BD-7409-F776F074C098}"/>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562758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2AD6C-E6E0-3C04-3D5B-D5B40E9DC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6A540-C6F5-14AF-C6D8-75B32202590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3092BD5-5812-1A5A-81B1-2DA5F293B9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008B1F-B5DE-1E83-01EE-B06A94530D22}"/>
              </a:ext>
            </a:extLst>
          </p:cNvPr>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3862928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1F107-372D-65F4-A27A-9FF6029D92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E49A6A-F990-5287-3682-8DAB450A5F7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593C7F2-5522-B333-EA5E-4EA90F69EC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D65A60-8EC4-F193-B1B1-A9E3D043B564}"/>
              </a:ext>
            </a:extLst>
          </p:cNvPr>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3844081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4B76F-F6DA-596B-0AD0-B54F68FFE1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FC3895-815D-EE29-8F5C-FA5D9E11CB7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EF43581-BF0A-D817-1FDE-FEA5999051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2BEE50-5C05-AC5C-453E-08A61080445C}"/>
              </a:ext>
            </a:extLst>
          </p:cNvPr>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3810877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4C5FE-1CBE-B95B-9712-30999A037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3DEAC-58B9-C305-858D-886E4A8D2C4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325D51C-29E1-8892-A1BE-385E22F839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4DAED7-700B-2E8D-C842-4229424FB233}"/>
              </a:ext>
            </a:extLst>
          </p:cNvPr>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1470174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98A15-2E6F-D7A4-5F3C-7148107D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E28217-5606-66C1-3D92-66415FA5A72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D1E4B5-F171-D6D4-E7CE-1AAE74C97C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8FE58C-BAF3-93F4-3B61-9CD559AD1F3C}"/>
              </a:ext>
            </a:extLst>
          </p:cNvPr>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101792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150B3-54AE-F469-87D8-4C98CBB53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3E1823-9973-175E-3541-37E86F1E07F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D4BA292-8DBD-8D5B-E308-F1E76FBEA6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9D6DD1-FC29-E6C9-A8FB-2CC3875BCA38}"/>
              </a:ext>
            </a:extLst>
          </p:cNvPr>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2279228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0F1AB-2A6D-C429-BDB9-065D2DF12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77D75-C134-331E-00FC-50CB1353379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A5D74F4-AE87-8FAE-09F8-2E7F98BD6D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13AFEB-0C7C-89CC-FB58-ABB20A32FCB0}"/>
              </a:ext>
            </a:extLst>
          </p:cNvPr>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970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2E5D4-786C-FEBE-15DE-94F9025DC8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1CF80-A1F6-2228-3002-BA1BCAC4E2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C7F6B61-332D-74C2-D45B-27C5C026E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B03B9F-A1C2-AAFC-CB7E-A824E3B1A6F7}"/>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90805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03E09-12DD-63CC-8129-7607596DF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A5535-22FC-A38F-2648-027E0E70251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FF35C49-C676-5FC5-4880-728C0138B2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9C0387-0361-0E2C-1634-9D485BCEBC34}"/>
              </a:ext>
            </a:extLst>
          </p:cNvPr>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569030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6B7D9-18D6-2058-FCF1-BD58F5CA9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A7EF7-08C8-670F-0AA5-C3F1F4939EE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435AA74-B1D2-F604-2A56-D3F0C6E197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0F1082-52F5-A475-F42D-B1B1FAA6E706}"/>
              </a:ext>
            </a:extLst>
          </p:cNvPr>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2491628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98A78-39E8-BB37-1C3A-A69200F00E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EF41E-48F2-4E6A-2C27-8632CCEE5E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A722754-3529-C23B-C0B9-E05C47A015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B3DBB7-3575-4FFD-396E-261F2A0D2C4D}"/>
              </a:ext>
            </a:extLst>
          </p:cNvPr>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1354250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F690C-16E3-55A1-7625-74770B218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75710-D2D3-6263-3E2F-56283ECABFB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482C20B-1B8F-0E46-C80F-7A8B622948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473ABE-4F5F-636B-ECC7-D6F03476E474}"/>
              </a:ext>
            </a:extLst>
          </p:cNvPr>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1999416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189C-AF89-0AA6-FEC8-7354B2840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8676C-B6D7-05F5-FBB0-A473AD6DBD9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9BFF33-761E-F38F-958D-B8D9B21B26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2A6B87-2FD8-F1C8-675A-1C1FDC5EE4F2}"/>
              </a:ext>
            </a:extLst>
          </p:cNvPr>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446727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3806-8BAC-F16B-D93E-8E38A52F8F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2B85-F0B6-724D-A36C-044F1A4071D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2E3E388-0977-3863-E0C8-4AF1B63D8B5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5DA497-A903-791A-CB64-C890046CC769}"/>
              </a:ext>
            </a:extLst>
          </p:cNvPr>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3055366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5F66E-FB57-63BE-969F-580BFA1B6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915FA-472B-835F-168E-F97B88DE7BA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BB74AF9-9ECC-4AED-B437-A3CA238708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31C25D-D040-C3CF-ABA3-F9BBD461684D}"/>
              </a:ext>
            </a:extLst>
          </p:cNvPr>
          <p:cNvSpPr>
            <a:spLocks noGrp="1"/>
          </p:cNvSpPr>
          <p:nvPr>
            <p:ph type="sldNum" sz="quarter" idx="5"/>
          </p:nvPr>
        </p:nvSpPr>
        <p:spPr/>
        <p:txBody>
          <a:bodyPr/>
          <a:lstStyle/>
          <a:p>
            <a:fld id="{55247812-3409-784D-BAE7-ABE53735D59F}" type="slidenum">
              <a:rPr lang="en-US" smtClean="0"/>
              <a:t>27</a:t>
            </a:fld>
            <a:endParaRPr lang="en-US"/>
          </a:p>
        </p:txBody>
      </p:sp>
    </p:spTree>
    <p:extLst>
      <p:ext uri="{BB962C8B-B14F-4D97-AF65-F5344CB8AC3E}">
        <p14:creationId xmlns:p14="http://schemas.microsoft.com/office/powerpoint/2010/main" val="2924979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F4DD-1CB9-EC9C-A954-8CE897BF5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7B752A-8EDC-2BD3-7B66-3DE15F84F50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C75FFAC-0B1B-2FBE-24F4-59AB3FE16C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2C11A4-7CF0-F817-E681-520BDA417753}"/>
              </a:ext>
            </a:extLst>
          </p:cNvPr>
          <p:cNvSpPr>
            <a:spLocks noGrp="1"/>
          </p:cNvSpPr>
          <p:nvPr>
            <p:ph type="sldNum" sz="quarter" idx="5"/>
          </p:nvPr>
        </p:nvSpPr>
        <p:spPr/>
        <p:txBody>
          <a:bodyPr/>
          <a:lstStyle/>
          <a:p>
            <a:fld id="{55247812-3409-784D-BAE7-ABE53735D59F}" type="slidenum">
              <a:rPr lang="en-US" smtClean="0"/>
              <a:t>28</a:t>
            </a:fld>
            <a:endParaRPr lang="en-US"/>
          </a:p>
        </p:txBody>
      </p:sp>
    </p:spTree>
    <p:extLst>
      <p:ext uri="{BB962C8B-B14F-4D97-AF65-F5344CB8AC3E}">
        <p14:creationId xmlns:p14="http://schemas.microsoft.com/office/powerpoint/2010/main" val="4079344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52C0-20A4-C22F-EDCB-6FD338C3DE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CE859-A32F-FE5F-FB6E-8F37BA2798C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B604B1F-344E-5C3C-2DB8-FA151BE72D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97DB7D-720E-2B86-332E-5E581B125B08}"/>
              </a:ext>
            </a:extLst>
          </p:cNvPr>
          <p:cNvSpPr>
            <a:spLocks noGrp="1"/>
          </p:cNvSpPr>
          <p:nvPr>
            <p:ph type="sldNum" sz="quarter" idx="5"/>
          </p:nvPr>
        </p:nvSpPr>
        <p:spPr/>
        <p:txBody>
          <a:bodyPr/>
          <a:lstStyle/>
          <a:p>
            <a:fld id="{55247812-3409-784D-BAE7-ABE53735D59F}" type="slidenum">
              <a:rPr lang="en-US" smtClean="0"/>
              <a:t>29</a:t>
            </a:fld>
            <a:endParaRPr lang="en-US"/>
          </a:p>
        </p:txBody>
      </p:sp>
    </p:spTree>
    <p:extLst>
      <p:ext uri="{BB962C8B-B14F-4D97-AF65-F5344CB8AC3E}">
        <p14:creationId xmlns:p14="http://schemas.microsoft.com/office/powerpoint/2010/main" val="3922252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B0570-1126-F58A-3EEA-6F8A354CE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27FF8-8844-2E08-3EF1-20BBC4E45BE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C7B13D8-5489-D1B5-125C-C96A0D689A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78E20D-E142-8A9C-CE5B-22323F5AF123}"/>
              </a:ext>
            </a:extLst>
          </p:cNvPr>
          <p:cNvSpPr>
            <a:spLocks noGrp="1"/>
          </p:cNvSpPr>
          <p:nvPr>
            <p:ph type="sldNum" sz="quarter" idx="5"/>
          </p:nvPr>
        </p:nvSpPr>
        <p:spPr/>
        <p:txBody>
          <a:bodyPr/>
          <a:lstStyle/>
          <a:p>
            <a:fld id="{55247812-3409-784D-BAE7-ABE53735D59F}" type="slidenum">
              <a:rPr lang="en-US" smtClean="0"/>
              <a:t>30</a:t>
            </a:fld>
            <a:endParaRPr lang="en-US"/>
          </a:p>
        </p:txBody>
      </p:sp>
    </p:spTree>
    <p:extLst>
      <p:ext uri="{BB962C8B-B14F-4D97-AF65-F5344CB8AC3E}">
        <p14:creationId xmlns:p14="http://schemas.microsoft.com/office/powerpoint/2010/main" val="1720817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C6FA5-21EB-9E68-6B91-DA9D24963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9C9E7-EBDE-AD42-B625-AF6BE44E8EE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ECC7BA6-D94C-5AEA-C050-EEB94BEFDC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8C3EA8-1C07-5182-A21F-CE49614C222B}"/>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3587587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EE7A5-583F-2FA7-169A-EF72669349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A0C64C-9AA8-6A2A-9785-81CDA36FA3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0F2FDA8-329E-59E5-DF61-EEF4C90E16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687711-7BA7-45F9-97D6-82A18FD02C9D}"/>
              </a:ext>
            </a:extLst>
          </p:cNvPr>
          <p:cNvSpPr>
            <a:spLocks noGrp="1"/>
          </p:cNvSpPr>
          <p:nvPr>
            <p:ph type="sldNum" sz="quarter" idx="5"/>
          </p:nvPr>
        </p:nvSpPr>
        <p:spPr/>
        <p:txBody>
          <a:bodyPr/>
          <a:lstStyle/>
          <a:p>
            <a:fld id="{55247812-3409-784D-BAE7-ABE53735D59F}" type="slidenum">
              <a:rPr lang="en-US" smtClean="0"/>
              <a:t>31</a:t>
            </a:fld>
            <a:endParaRPr lang="en-US"/>
          </a:p>
        </p:txBody>
      </p:sp>
    </p:spTree>
    <p:extLst>
      <p:ext uri="{BB962C8B-B14F-4D97-AF65-F5344CB8AC3E}">
        <p14:creationId xmlns:p14="http://schemas.microsoft.com/office/powerpoint/2010/main" val="3956070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B50EA-0D7B-6560-6FBD-66646F51F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8F4A34-0E93-458D-0B83-53A36C5E6A2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DD31964-DD74-DFCC-01DD-F8AF0FEA63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634F7C-C699-3EC6-E7EE-28C50A4A915A}"/>
              </a:ext>
            </a:extLst>
          </p:cNvPr>
          <p:cNvSpPr>
            <a:spLocks noGrp="1"/>
          </p:cNvSpPr>
          <p:nvPr>
            <p:ph type="sldNum" sz="quarter" idx="5"/>
          </p:nvPr>
        </p:nvSpPr>
        <p:spPr/>
        <p:txBody>
          <a:bodyPr/>
          <a:lstStyle/>
          <a:p>
            <a:fld id="{55247812-3409-784D-BAE7-ABE53735D59F}" type="slidenum">
              <a:rPr lang="en-US" smtClean="0"/>
              <a:t>32</a:t>
            </a:fld>
            <a:endParaRPr lang="en-US"/>
          </a:p>
        </p:txBody>
      </p:sp>
    </p:spTree>
    <p:extLst>
      <p:ext uri="{BB962C8B-B14F-4D97-AF65-F5344CB8AC3E}">
        <p14:creationId xmlns:p14="http://schemas.microsoft.com/office/powerpoint/2010/main" val="3806600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763E2-FDC5-FF47-9CB0-BE73DA1A16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43286-0793-BC79-213A-838C52489D3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1675C9D-1D4F-025D-18AB-7FD6DAE172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9793BF-1EA2-D906-1293-4250ABAE661A}"/>
              </a:ext>
            </a:extLst>
          </p:cNvPr>
          <p:cNvSpPr>
            <a:spLocks noGrp="1"/>
          </p:cNvSpPr>
          <p:nvPr>
            <p:ph type="sldNum" sz="quarter" idx="5"/>
          </p:nvPr>
        </p:nvSpPr>
        <p:spPr/>
        <p:txBody>
          <a:bodyPr/>
          <a:lstStyle/>
          <a:p>
            <a:fld id="{55247812-3409-784D-BAE7-ABE53735D59F}" type="slidenum">
              <a:rPr lang="en-US" smtClean="0"/>
              <a:t>33</a:t>
            </a:fld>
            <a:endParaRPr lang="en-US"/>
          </a:p>
        </p:txBody>
      </p:sp>
    </p:spTree>
    <p:extLst>
      <p:ext uri="{BB962C8B-B14F-4D97-AF65-F5344CB8AC3E}">
        <p14:creationId xmlns:p14="http://schemas.microsoft.com/office/powerpoint/2010/main" val="3115452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58D7A-48D9-456D-120D-139382BDA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C1AAE-538F-A0E2-D486-1B4577285E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2D065B9-4681-DB5C-9C59-93CB6F5F36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B6EF58-84D4-EED2-96BA-D578DF808A00}"/>
              </a:ext>
            </a:extLst>
          </p:cNvPr>
          <p:cNvSpPr>
            <a:spLocks noGrp="1"/>
          </p:cNvSpPr>
          <p:nvPr>
            <p:ph type="sldNum" sz="quarter" idx="5"/>
          </p:nvPr>
        </p:nvSpPr>
        <p:spPr/>
        <p:txBody>
          <a:bodyPr/>
          <a:lstStyle/>
          <a:p>
            <a:fld id="{55247812-3409-784D-BAE7-ABE53735D59F}" type="slidenum">
              <a:rPr lang="en-US" smtClean="0"/>
              <a:t>34</a:t>
            </a:fld>
            <a:endParaRPr lang="en-US"/>
          </a:p>
        </p:txBody>
      </p:sp>
    </p:spTree>
    <p:extLst>
      <p:ext uri="{BB962C8B-B14F-4D97-AF65-F5344CB8AC3E}">
        <p14:creationId xmlns:p14="http://schemas.microsoft.com/office/powerpoint/2010/main" val="3507833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2905E-4718-3246-58CF-3ABF0B629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8F6A2-AC7D-E397-D712-FD8659C8081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4924A35-6AFB-C666-4E83-7BD4CA1985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B2A402-D7D7-3AA1-8C4D-65477EF12594}"/>
              </a:ext>
            </a:extLst>
          </p:cNvPr>
          <p:cNvSpPr>
            <a:spLocks noGrp="1"/>
          </p:cNvSpPr>
          <p:nvPr>
            <p:ph type="sldNum" sz="quarter" idx="5"/>
          </p:nvPr>
        </p:nvSpPr>
        <p:spPr/>
        <p:txBody>
          <a:bodyPr/>
          <a:lstStyle/>
          <a:p>
            <a:fld id="{55247812-3409-784D-BAE7-ABE53735D59F}" type="slidenum">
              <a:rPr lang="en-US" smtClean="0"/>
              <a:t>35</a:t>
            </a:fld>
            <a:endParaRPr lang="en-US"/>
          </a:p>
        </p:txBody>
      </p:sp>
    </p:spTree>
    <p:extLst>
      <p:ext uri="{BB962C8B-B14F-4D97-AF65-F5344CB8AC3E}">
        <p14:creationId xmlns:p14="http://schemas.microsoft.com/office/powerpoint/2010/main" val="2051717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6ABEA-DED6-8D69-76A6-314E4B2D6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FAC42B-84D1-B1EA-FDA2-B0B45D649E5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F3B78A6-F146-4E8A-82C9-3B141C227A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CA0A61-5500-F86D-0AA2-B55B7F7944B0}"/>
              </a:ext>
            </a:extLst>
          </p:cNvPr>
          <p:cNvSpPr>
            <a:spLocks noGrp="1"/>
          </p:cNvSpPr>
          <p:nvPr>
            <p:ph type="sldNum" sz="quarter" idx="5"/>
          </p:nvPr>
        </p:nvSpPr>
        <p:spPr/>
        <p:txBody>
          <a:bodyPr/>
          <a:lstStyle/>
          <a:p>
            <a:fld id="{55247812-3409-784D-BAE7-ABE53735D59F}" type="slidenum">
              <a:rPr lang="en-US" smtClean="0"/>
              <a:t>36</a:t>
            </a:fld>
            <a:endParaRPr lang="en-US"/>
          </a:p>
        </p:txBody>
      </p:sp>
    </p:spTree>
    <p:extLst>
      <p:ext uri="{BB962C8B-B14F-4D97-AF65-F5344CB8AC3E}">
        <p14:creationId xmlns:p14="http://schemas.microsoft.com/office/powerpoint/2010/main" val="1349333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271BC-EB09-F74F-45A2-DDF7AB388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1E761-C454-E3AB-279A-6401F903D87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4F3E0D0-07D0-6640-1F1E-F564DED3EA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40F81-3872-06EB-D77E-B4CBBD665540}"/>
              </a:ext>
            </a:extLst>
          </p:cNvPr>
          <p:cNvSpPr>
            <a:spLocks noGrp="1"/>
          </p:cNvSpPr>
          <p:nvPr>
            <p:ph type="sldNum" sz="quarter" idx="5"/>
          </p:nvPr>
        </p:nvSpPr>
        <p:spPr/>
        <p:txBody>
          <a:bodyPr/>
          <a:lstStyle/>
          <a:p>
            <a:fld id="{55247812-3409-784D-BAE7-ABE53735D59F}" type="slidenum">
              <a:rPr lang="en-US" smtClean="0"/>
              <a:t>37</a:t>
            </a:fld>
            <a:endParaRPr lang="en-US"/>
          </a:p>
        </p:txBody>
      </p:sp>
    </p:spTree>
    <p:extLst>
      <p:ext uri="{BB962C8B-B14F-4D97-AF65-F5344CB8AC3E}">
        <p14:creationId xmlns:p14="http://schemas.microsoft.com/office/powerpoint/2010/main" val="1144630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A9C61-0D92-7FD8-B1F0-2D4FB1E05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7E096-6D82-815F-25E4-0EA97AB5026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3B512E6-3252-9CF0-715A-1685BABD23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212D81-7333-5834-4C4F-DBF6A0F13DA1}"/>
              </a:ext>
            </a:extLst>
          </p:cNvPr>
          <p:cNvSpPr>
            <a:spLocks noGrp="1"/>
          </p:cNvSpPr>
          <p:nvPr>
            <p:ph type="sldNum" sz="quarter" idx="5"/>
          </p:nvPr>
        </p:nvSpPr>
        <p:spPr/>
        <p:txBody>
          <a:bodyPr/>
          <a:lstStyle/>
          <a:p>
            <a:fld id="{55247812-3409-784D-BAE7-ABE53735D59F}" type="slidenum">
              <a:rPr lang="en-US" smtClean="0"/>
              <a:t>38</a:t>
            </a:fld>
            <a:endParaRPr lang="en-US"/>
          </a:p>
        </p:txBody>
      </p:sp>
    </p:spTree>
    <p:extLst>
      <p:ext uri="{BB962C8B-B14F-4D97-AF65-F5344CB8AC3E}">
        <p14:creationId xmlns:p14="http://schemas.microsoft.com/office/powerpoint/2010/main" val="3581274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2ED1C-D8C6-8A87-6790-919BD6BF8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C5348-CB7F-8914-CA02-CAF4053E0A2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17D1EDB-5FE9-90F7-981C-2C7B8F0A25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4DA2AA-F854-78CC-4E59-079EF841D66B}"/>
              </a:ext>
            </a:extLst>
          </p:cNvPr>
          <p:cNvSpPr>
            <a:spLocks noGrp="1"/>
          </p:cNvSpPr>
          <p:nvPr>
            <p:ph type="sldNum" sz="quarter" idx="5"/>
          </p:nvPr>
        </p:nvSpPr>
        <p:spPr/>
        <p:txBody>
          <a:bodyPr/>
          <a:lstStyle/>
          <a:p>
            <a:fld id="{55247812-3409-784D-BAE7-ABE53735D59F}" type="slidenum">
              <a:rPr lang="en-US" smtClean="0"/>
              <a:t>39</a:t>
            </a:fld>
            <a:endParaRPr lang="en-US"/>
          </a:p>
        </p:txBody>
      </p:sp>
    </p:spTree>
    <p:extLst>
      <p:ext uri="{BB962C8B-B14F-4D97-AF65-F5344CB8AC3E}">
        <p14:creationId xmlns:p14="http://schemas.microsoft.com/office/powerpoint/2010/main" val="75603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90036-4745-1CA4-40E5-EDFA4F08E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A5792-D673-6CE1-F879-73EAFBBC148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D292892-C5EA-CD03-E4AA-7D6C8F4F08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013A4F-31A2-36C6-FCB3-B96BB482D165}"/>
              </a:ext>
            </a:extLst>
          </p:cNvPr>
          <p:cNvSpPr>
            <a:spLocks noGrp="1"/>
          </p:cNvSpPr>
          <p:nvPr>
            <p:ph type="sldNum" sz="quarter" idx="5"/>
          </p:nvPr>
        </p:nvSpPr>
        <p:spPr/>
        <p:txBody>
          <a:bodyPr/>
          <a:lstStyle/>
          <a:p>
            <a:fld id="{55247812-3409-784D-BAE7-ABE53735D59F}" type="slidenum">
              <a:rPr lang="en-US" smtClean="0"/>
              <a:t>40</a:t>
            </a:fld>
            <a:endParaRPr lang="en-US"/>
          </a:p>
        </p:txBody>
      </p:sp>
    </p:spTree>
    <p:extLst>
      <p:ext uri="{BB962C8B-B14F-4D97-AF65-F5344CB8AC3E}">
        <p14:creationId xmlns:p14="http://schemas.microsoft.com/office/powerpoint/2010/main" val="4077191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0FA1-D685-6C0F-C5F1-C1725A59F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B3750-0A2A-F1C1-6A25-426F869473A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A362BE3-50F8-769D-2C98-C33D51727A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182B32-BDC7-1DF4-AA2C-B7C8DBFE1633}"/>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213406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F9257-FA26-9C3E-EBE9-C0AA5BF2F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C9C12-0D2F-3015-D475-58153C537A5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8A328A7-8C34-1117-F713-90DD9D0C73A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256507-5C0B-2E94-4351-78C98FE525DB}"/>
              </a:ext>
            </a:extLst>
          </p:cNvPr>
          <p:cNvSpPr>
            <a:spLocks noGrp="1"/>
          </p:cNvSpPr>
          <p:nvPr>
            <p:ph type="sldNum" sz="quarter" idx="5"/>
          </p:nvPr>
        </p:nvSpPr>
        <p:spPr/>
        <p:txBody>
          <a:bodyPr/>
          <a:lstStyle/>
          <a:p>
            <a:fld id="{55247812-3409-784D-BAE7-ABE53735D59F}" type="slidenum">
              <a:rPr lang="en-US" smtClean="0"/>
              <a:t>41</a:t>
            </a:fld>
            <a:endParaRPr lang="en-US"/>
          </a:p>
        </p:txBody>
      </p:sp>
    </p:spTree>
    <p:extLst>
      <p:ext uri="{BB962C8B-B14F-4D97-AF65-F5344CB8AC3E}">
        <p14:creationId xmlns:p14="http://schemas.microsoft.com/office/powerpoint/2010/main" val="2866101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4A12-F7FA-444B-C050-0ADDA5599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DE2CA2-ACCA-4164-C59C-FF73F71CB6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6655844-E7E9-DBA2-5271-741FA8CF4F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0F3D01-4C3D-8117-BC0B-8675C890B3EE}"/>
              </a:ext>
            </a:extLst>
          </p:cNvPr>
          <p:cNvSpPr>
            <a:spLocks noGrp="1"/>
          </p:cNvSpPr>
          <p:nvPr>
            <p:ph type="sldNum" sz="quarter" idx="5"/>
          </p:nvPr>
        </p:nvSpPr>
        <p:spPr/>
        <p:txBody>
          <a:bodyPr/>
          <a:lstStyle/>
          <a:p>
            <a:fld id="{55247812-3409-784D-BAE7-ABE53735D59F}" type="slidenum">
              <a:rPr lang="en-US" smtClean="0"/>
              <a:t>42</a:t>
            </a:fld>
            <a:endParaRPr lang="en-US"/>
          </a:p>
        </p:txBody>
      </p:sp>
    </p:spTree>
    <p:extLst>
      <p:ext uri="{BB962C8B-B14F-4D97-AF65-F5344CB8AC3E}">
        <p14:creationId xmlns:p14="http://schemas.microsoft.com/office/powerpoint/2010/main" val="3327801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C86E7-76DA-5886-9727-AD57FECD5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46755-B0C1-32E9-AAB6-D600C1B5D6E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4E037D9-697C-818E-0ACB-C18663DA80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3BAC40-AA13-9DB9-9347-A0BC0A6C6203}"/>
              </a:ext>
            </a:extLst>
          </p:cNvPr>
          <p:cNvSpPr>
            <a:spLocks noGrp="1"/>
          </p:cNvSpPr>
          <p:nvPr>
            <p:ph type="sldNum" sz="quarter" idx="5"/>
          </p:nvPr>
        </p:nvSpPr>
        <p:spPr/>
        <p:txBody>
          <a:bodyPr/>
          <a:lstStyle/>
          <a:p>
            <a:fld id="{55247812-3409-784D-BAE7-ABE53735D59F}" type="slidenum">
              <a:rPr lang="en-US" smtClean="0"/>
              <a:t>43</a:t>
            </a:fld>
            <a:endParaRPr lang="en-US"/>
          </a:p>
        </p:txBody>
      </p:sp>
    </p:spTree>
    <p:extLst>
      <p:ext uri="{BB962C8B-B14F-4D97-AF65-F5344CB8AC3E}">
        <p14:creationId xmlns:p14="http://schemas.microsoft.com/office/powerpoint/2010/main" val="3542224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A0077-3F1D-3B72-9856-8EAC2C41A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02541-8884-28BD-ADBC-D736753D6F8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5EA36DB-5997-5D4E-0AED-2E7C4AEF04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64A8E8-CA80-5C0F-9ECB-507A73F704D4}"/>
              </a:ext>
            </a:extLst>
          </p:cNvPr>
          <p:cNvSpPr>
            <a:spLocks noGrp="1"/>
          </p:cNvSpPr>
          <p:nvPr>
            <p:ph type="sldNum" sz="quarter" idx="5"/>
          </p:nvPr>
        </p:nvSpPr>
        <p:spPr/>
        <p:txBody>
          <a:bodyPr/>
          <a:lstStyle/>
          <a:p>
            <a:fld id="{55247812-3409-784D-BAE7-ABE53735D59F}" type="slidenum">
              <a:rPr lang="en-US" smtClean="0"/>
              <a:t>44</a:t>
            </a:fld>
            <a:endParaRPr lang="en-US"/>
          </a:p>
        </p:txBody>
      </p:sp>
    </p:spTree>
    <p:extLst>
      <p:ext uri="{BB962C8B-B14F-4D97-AF65-F5344CB8AC3E}">
        <p14:creationId xmlns:p14="http://schemas.microsoft.com/office/powerpoint/2010/main" val="236628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836CC-7284-EAE5-B8F5-0BA8671E7D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4B1FC6-09FC-B8C3-0527-F417231444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986311B-20F0-EE1B-2DB9-1FFD4A8D76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C5C808-C354-6997-5656-91EE1A29F30B}"/>
              </a:ext>
            </a:extLst>
          </p:cNvPr>
          <p:cNvSpPr>
            <a:spLocks noGrp="1"/>
          </p:cNvSpPr>
          <p:nvPr>
            <p:ph type="sldNum" sz="quarter" idx="5"/>
          </p:nvPr>
        </p:nvSpPr>
        <p:spPr/>
        <p:txBody>
          <a:bodyPr/>
          <a:lstStyle/>
          <a:p>
            <a:fld id="{55247812-3409-784D-BAE7-ABE53735D59F}" type="slidenum">
              <a:rPr lang="en-US" smtClean="0"/>
              <a:t>45</a:t>
            </a:fld>
            <a:endParaRPr lang="en-US"/>
          </a:p>
        </p:txBody>
      </p:sp>
    </p:spTree>
    <p:extLst>
      <p:ext uri="{BB962C8B-B14F-4D97-AF65-F5344CB8AC3E}">
        <p14:creationId xmlns:p14="http://schemas.microsoft.com/office/powerpoint/2010/main" val="3910072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47EC4-6EC0-A8DD-4B8B-606A89D5F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CBDCB1-9EA4-F23B-ACAF-ADC5E4B5698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5531F64-598B-6554-38A1-70EF7AE13B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7DB3E1-A9D9-6F2C-0C77-89E48A283DCA}"/>
              </a:ext>
            </a:extLst>
          </p:cNvPr>
          <p:cNvSpPr>
            <a:spLocks noGrp="1"/>
          </p:cNvSpPr>
          <p:nvPr>
            <p:ph type="sldNum" sz="quarter" idx="5"/>
          </p:nvPr>
        </p:nvSpPr>
        <p:spPr/>
        <p:txBody>
          <a:bodyPr/>
          <a:lstStyle/>
          <a:p>
            <a:fld id="{55247812-3409-784D-BAE7-ABE53735D59F}" type="slidenum">
              <a:rPr lang="en-US" smtClean="0"/>
              <a:t>46</a:t>
            </a:fld>
            <a:endParaRPr lang="en-US"/>
          </a:p>
        </p:txBody>
      </p:sp>
    </p:spTree>
    <p:extLst>
      <p:ext uri="{BB962C8B-B14F-4D97-AF65-F5344CB8AC3E}">
        <p14:creationId xmlns:p14="http://schemas.microsoft.com/office/powerpoint/2010/main" val="1468898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07E7B-44C4-2FC1-889B-C26CAF4B1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1E5B3-D215-75F2-8F71-1FB2F31B82E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8B3FB9-4E6A-B42C-3B8A-BAEA6D45EC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BCD0B4-2B11-E34C-94C6-A250189C9F07}"/>
              </a:ext>
            </a:extLst>
          </p:cNvPr>
          <p:cNvSpPr>
            <a:spLocks noGrp="1"/>
          </p:cNvSpPr>
          <p:nvPr>
            <p:ph type="sldNum" sz="quarter" idx="5"/>
          </p:nvPr>
        </p:nvSpPr>
        <p:spPr/>
        <p:txBody>
          <a:bodyPr/>
          <a:lstStyle/>
          <a:p>
            <a:fld id="{55247812-3409-784D-BAE7-ABE53735D59F}" type="slidenum">
              <a:rPr lang="en-US" smtClean="0"/>
              <a:t>47</a:t>
            </a:fld>
            <a:endParaRPr lang="en-US"/>
          </a:p>
        </p:txBody>
      </p:sp>
    </p:spTree>
    <p:extLst>
      <p:ext uri="{BB962C8B-B14F-4D97-AF65-F5344CB8AC3E}">
        <p14:creationId xmlns:p14="http://schemas.microsoft.com/office/powerpoint/2010/main" val="6376964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D65E2-124D-957B-0336-9C30B510C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AB2DD-0C70-1C09-6AFA-485B1725527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A56533F-84D6-A5E6-CD47-CC67C37168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1912DA-F5E1-0523-4004-C0FFDA641CD7}"/>
              </a:ext>
            </a:extLst>
          </p:cNvPr>
          <p:cNvSpPr>
            <a:spLocks noGrp="1"/>
          </p:cNvSpPr>
          <p:nvPr>
            <p:ph type="sldNum" sz="quarter" idx="5"/>
          </p:nvPr>
        </p:nvSpPr>
        <p:spPr/>
        <p:txBody>
          <a:bodyPr/>
          <a:lstStyle/>
          <a:p>
            <a:fld id="{55247812-3409-784D-BAE7-ABE53735D59F}" type="slidenum">
              <a:rPr lang="en-US" smtClean="0"/>
              <a:t>48</a:t>
            </a:fld>
            <a:endParaRPr lang="en-US"/>
          </a:p>
        </p:txBody>
      </p:sp>
    </p:spTree>
    <p:extLst>
      <p:ext uri="{BB962C8B-B14F-4D97-AF65-F5344CB8AC3E}">
        <p14:creationId xmlns:p14="http://schemas.microsoft.com/office/powerpoint/2010/main" val="2585176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05946-054D-D69A-26DA-11B326635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6BF5F-EADE-C6B7-C658-EE83C82A6DA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458F38D-7698-933D-72F5-4A66BD82E6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A90F21-5B80-2343-07EC-09FA3430E380}"/>
              </a:ext>
            </a:extLst>
          </p:cNvPr>
          <p:cNvSpPr>
            <a:spLocks noGrp="1"/>
          </p:cNvSpPr>
          <p:nvPr>
            <p:ph type="sldNum" sz="quarter" idx="5"/>
          </p:nvPr>
        </p:nvSpPr>
        <p:spPr/>
        <p:txBody>
          <a:bodyPr/>
          <a:lstStyle/>
          <a:p>
            <a:fld id="{55247812-3409-784D-BAE7-ABE53735D59F}" type="slidenum">
              <a:rPr lang="en-US" smtClean="0"/>
              <a:t>49</a:t>
            </a:fld>
            <a:endParaRPr lang="en-US"/>
          </a:p>
        </p:txBody>
      </p:sp>
    </p:spTree>
    <p:extLst>
      <p:ext uri="{BB962C8B-B14F-4D97-AF65-F5344CB8AC3E}">
        <p14:creationId xmlns:p14="http://schemas.microsoft.com/office/powerpoint/2010/main" val="387620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A04E1-E43B-854E-7977-FCE184264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E7D91-1C03-BFA3-0E89-9497B4800D0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21B5D0-6B13-5181-3266-E52CF8E0E6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A8252C-0738-F659-F0CB-9BDA5159E09C}"/>
              </a:ext>
            </a:extLst>
          </p:cNvPr>
          <p:cNvSpPr>
            <a:spLocks noGrp="1"/>
          </p:cNvSpPr>
          <p:nvPr>
            <p:ph type="sldNum" sz="quarter" idx="5"/>
          </p:nvPr>
        </p:nvSpPr>
        <p:spPr/>
        <p:txBody>
          <a:bodyPr/>
          <a:lstStyle/>
          <a:p>
            <a:fld id="{55247812-3409-784D-BAE7-ABE53735D59F}" type="slidenum">
              <a:rPr lang="en-US" smtClean="0"/>
              <a:t>50</a:t>
            </a:fld>
            <a:endParaRPr lang="en-US"/>
          </a:p>
        </p:txBody>
      </p:sp>
    </p:spTree>
    <p:extLst>
      <p:ext uri="{BB962C8B-B14F-4D97-AF65-F5344CB8AC3E}">
        <p14:creationId xmlns:p14="http://schemas.microsoft.com/office/powerpoint/2010/main" val="1073227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46AB5-3CEA-F504-F57B-26AF79CD3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1B931-0E48-737C-5037-2D3E3504F0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EED1E7-BC2A-17D9-ABBB-7DA6CD9D8E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4AAD95-4070-6B76-11E1-EE2CB964B890}"/>
              </a:ext>
            </a:extLst>
          </p:cNvPr>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888877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9A199-798E-DDBC-1B81-E46D0FDE8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D67A4-CA9D-D86D-68E3-F0BA82F78E2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9E488E4-E95B-7D06-1414-6D4883B82F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98515E-EC44-4DCF-6579-C17D71A15D30}"/>
              </a:ext>
            </a:extLst>
          </p:cNvPr>
          <p:cNvSpPr>
            <a:spLocks noGrp="1"/>
          </p:cNvSpPr>
          <p:nvPr>
            <p:ph type="sldNum" sz="quarter" idx="5"/>
          </p:nvPr>
        </p:nvSpPr>
        <p:spPr/>
        <p:txBody>
          <a:bodyPr/>
          <a:lstStyle/>
          <a:p>
            <a:fld id="{55247812-3409-784D-BAE7-ABE53735D59F}" type="slidenum">
              <a:rPr lang="en-US" smtClean="0"/>
              <a:t>51</a:t>
            </a:fld>
            <a:endParaRPr lang="en-US"/>
          </a:p>
        </p:txBody>
      </p:sp>
    </p:spTree>
    <p:extLst>
      <p:ext uri="{BB962C8B-B14F-4D97-AF65-F5344CB8AC3E}">
        <p14:creationId xmlns:p14="http://schemas.microsoft.com/office/powerpoint/2010/main" val="1378674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4B8E9-D12F-DBDD-F30F-74306A2B8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BA5E26-CB08-6327-AEBD-DD696272BAB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D2DB42D-EBF0-84BE-7228-C8E804A103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DB886B-E0AD-44EA-9024-DF6D7C24F965}"/>
              </a:ext>
            </a:extLst>
          </p:cNvPr>
          <p:cNvSpPr>
            <a:spLocks noGrp="1"/>
          </p:cNvSpPr>
          <p:nvPr>
            <p:ph type="sldNum" sz="quarter" idx="5"/>
          </p:nvPr>
        </p:nvSpPr>
        <p:spPr/>
        <p:txBody>
          <a:bodyPr/>
          <a:lstStyle/>
          <a:p>
            <a:fld id="{55247812-3409-784D-BAE7-ABE53735D59F}" type="slidenum">
              <a:rPr lang="en-US" smtClean="0"/>
              <a:t>52</a:t>
            </a:fld>
            <a:endParaRPr lang="en-US"/>
          </a:p>
        </p:txBody>
      </p:sp>
    </p:spTree>
    <p:extLst>
      <p:ext uri="{BB962C8B-B14F-4D97-AF65-F5344CB8AC3E}">
        <p14:creationId xmlns:p14="http://schemas.microsoft.com/office/powerpoint/2010/main" val="2055565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E17F2-8CE6-9600-3DAF-5D948A74D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4A0E2E-13C4-CA74-B76A-A5A43808D57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B179356-60E4-7C96-19CB-C4FCECDFC4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F3A240-6416-85DB-70C6-7268FCEF30F0}"/>
              </a:ext>
            </a:extLst>
          </p:cNvPr>
          <p:cNvSpPr>
            <a:spLocks noGrp="1"/>
          </p:cNvSpPr>
          <p:nvPr>
            <p:ph type="sldNum" sz="quarter" idx="5"/>
          </p:nvPr>
        </p:nvSpPr>
        <p:spPr/>
        <p:txBody>
          <a:bodyPr/>
          <a:lstStyle/>
          <a:p>
            <a:fld id="{55247812-3409-784D-BAE7-ABE53735D59F}" type="slidenum">
              <a:rPr lang="en-US" smtClean="0"/>
              <a:t>53</a:t>
            </a:fld>
            <a:endParaRPr lang="en-US"/>
          </a:p>
        </p:txBody>
      </p:sp>
    </p:spTree>
    <p:extLst>
      <p:ext uri="{BB962C8B-B14F-4D97-AF65-F5344CB8AC3E}">
        <p14:creationId xmlns:p14="http://schemas.microsoft.com/office/powerpoint/2010/main" val="35793736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0DE29-57B7-C4C4-26AC-9F18C86EF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913DB-7EA7-34BE-9EF9-7330CA3A239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93B60CE-DEA1-B864-CAAA-E65D25DB6B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2FBB75-B50D-7F28-8E3C-760B9DD16178}"/>
              </a:ext>
            </a:extLst>
          </p:cNvPr>
          <p:cNvSpPr>
            <a:spLocks noGrp="1"/>
          </p:cNvSpPr>
          <p:nvPr>
            <p:ph type="sldNum" sz="quarter" idx="5"/>
          </p:nvPr>
        </p:nvSpPr>
        <p:spPr/>
        <p:txBody>
          <a:bodyPr/>
          <a:lstStyle/>
          <a:p>
            <a:fld id="{55247812-3409-784D-BAE7-ABE53735D59F}" type="slidenum">
              <a:rPr lang="en-US" smtClean="0"/>
              <a:t>54</a:t>
            </a:fld>
            <a:endParaRPr lang="en-US"/>
          </a:p>
        </p:txBody>
      </p:sp>
    </p:spTree>
    <p:extLst>
      <p:ext uri="{BB962C8B-B14F-4D97-AF65-F5344CB8AC3E}">
        <p14:creationId xmlns:p14="http://schemas.microsoft.com/office/powerpoint/2010/main" val="421599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E7BC6-1CD7-7A71-0554-C75ED6431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E0C0E5-6144-AB25-D9C8-34E643F6120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67D2B44-B1D5-9006-5332-9402CE69C3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D75472-F140-8CC7-20C5-0832FE27D7AD}"/>
              </a:ext>
            </a:extLst>
          </p:cNvPr>
          <p:cNvSpPr>
            <a:spLocks noGrp="1"/>
          </p:cNvSpPr>
          <p:nvPr>
            <p:ph type="sldNum" sz="quarter" idx="5"/>
          </p:nvPr>
        </p:nvSpPr>
        <p:spPr/>
        <p:txBody>
          <a:bodyPr/>
          <a:lstStyle/>
          <a:p>
            <a:fld id="{55247812-3409-784D-BAE7-ABE53735D59F}" type="slidenum">
              <a:rPr lang="en-US" smtClean="0"/>
              <a:t>55</a:t>
            </a:fld>
            <a:endParaRPr lang="en-US"/>
          </a:p>
        </p:txBody>
      </p:sp>
    </p:spTree>
    <p:extLst>
      <p:ext uri="{BB962C8B-B14F-4D97-AF65-F5344CB8AC3E}">
        <p14:creationId xmlns:p14="http://schemas.microsoft.com/office/powerpoint/2010/main" val="1332572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F3153-581F-10DB-2C56-5AD4B81AA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ECF83-C7AF-016E-F760-C3C26697956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8DD17F0-40FB-BFAA-7F58-07CCF61608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80DB95-7105-BB5C-059C-C111E36DC823}"/>
              </a:ext>
            </a:extLst>
          </p:cNvPr>
          <p:cNvSpPr>
            <a:spLocks noGrp="1"/>
          </p:cNvSpPr>
          <p:nvPr>
            <p:ph type="sldNum" sz="quarter" idx="5"/>
          </p:nvPr>
        </p:nvSpPr>
        <p:spPr/>
        <p:txBody>
          <a:bodyPr/>
          <a:lstStyle/>
          <a:p>
            <a:fld id="{55247812-3409-784D-BAE7-ABE53735D59F}" type="slidenum">
              <a:rPr lang="en-US" smtClean="0"/>
              <a:t>56</a:t>
            </a:fld>
            <a:endParaRPr lang="en-US"/>
          </a:p>
        </p:txBody>
      </p:sp>
    </p:spTree>
    <p:extLst>
      <p:ext uri="{BB962C8B-B14F-4D97-AF65-F5344CB8AC3E}">
        <p14:creationId xmlns:p14="http://schemas.microsoft.com/office/powerpoint/2010/main" val="39197567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4A05C-276A-2CA2-CF5D-F0222BE68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EBBC4-4D83-9791-AB9D-4F74F95C8DB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DF8A5BD-71F1-0483-C162-423377665A9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343C046-A599-11A4-E0B7-13898C04D059}"/>
              </a:ext>
            </a:extLst>
          </p:cNvPr>
          <p:cNvSpPr>
            <a:spLocks noGrp="1"/>
          </p:cNvSpPr>
          <p:nvPr>
            <p:ph type="sldNum" sz="quarter" idx="5"/>
          </p:nvPr>
        </p:nvSpPr>
        <p:spPr/>
        <p:txBody>
          <a:bodyPr/>
          <a:lstStyle/>
          <a:p>
            <a:fld id="{55247812-3409-784D-BAE7-ABE53735D59F}" type="slidenum">
              <a:rPr lang="en-US" smtClean="0"/>
              <a:t>57</a:t>
            </a:fld>
            <a:endParaRPr lang="en-US"/>
          </a:p>
        </p:txBody>
      </p:sp>
    </p:spTree>
    <p:extLst>
      <p:ext uri="{BB962C8B-B14F-4D97-AF65-F5344CB8AC3E}">
        <p14:creationId xmlns:p14="http://schemas.microsoft.com/office/powerpoint/2010/main" val="9299916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7128-3F20-388C-3D59-3A6995BB2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87F74-F9AF-B39F-F3F1-32DE13D5C87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E33AD1-E392-9A3C-65D0-7A75C17240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9F5A3A-F26D-B97F-83F5-E341035492FD}"/>
              </a:ext>
            </a:extLst>
          </p:cNvPr>
          <p:cNvSpPr>
            <a:spLocks noGrp="1"/>
          </p:cNvSpPr>
          <p:nvPr>
            <p:ph type="sldNum" sz="quarter" idx="5"/>
          </p:nvPr>
        </p:nvSpPr>
        <p:spPr/>
        <p:txBody>
          <a:bodyPr/>
          <a:lstStyle/>
          <a:p>
            <a:fld id="{55247812-3409-784D-BAE7-ABE53735D59F}" type="slidenum">
              <a:rPr lang="en-US" smtClean="0"/>
              <a:t>58</a:t>
            </a:fld>
            <a:endParaRPr lang="en-US"/>
          </a:p>
        </p:txBody>
      </p:sp>
    </p:spTree>
    <p:extLst>
      <p:ext uri="{BB962C8B-B14F-4D97-AF65-F5344CB8AC3E}">
        <p14:creationId xmlns:p14="http://schemas.microsoft.com/office/powerpoint/2010/main" val="29103662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44479-EB98-E4AD-3176-75A015C8D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61F52-D0D4-E6F7-042D-2CA9F615124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8133598-B08A-F923-6EB7-1654D009B2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2C8D85-615F-99BC-9AD2-178E32B44124}"/>
              </a:ext>
            </a:extLst>
          </p:cNvPr>
          <p:cNvSpPr>
            <a:spLocks noGrp="1"/>
          </p:cNvSpPr>
          <p:nvPr>
            <p:ph type="sldNum" sz="quarter" idx="5"/>
          </p:nvPr>
        </p:nvSpPr>
        <p:spPr/>
        <p:txBody>
          <a:bodyPr/>
          <a:lstStyle/>
          <a:p>
            <a:fld id="{55247812-3409-784D-BAE7-ABE53735D59F}" type="slidenum">
              <a:rPr lang="en-US" smtClean="0"/>
              <a:t>59</a:t>
            </a:fld>
            <a:endParaRPr lang="en-US"/>
          </a:p>
        </p:txBody>
      </p:sp>
    </p:spTree>
    <p:extLst>
      <p:ext uri="{BB962C8B-B14F-4D97-AF65-F5344CB8AC3E}">
        <p14:creationId xmlns:p14="http://schemas.microsoft.com/office/powerpoint/2010/main" val="3396997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DAB8E-05B7-EFCF-0DD7-7B9663EA1B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23BA3-8ABA-6D7D-43A7-4712502B11A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53F51AC-7C52-4FD5-223A-9F54CFA919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8C15D7-FE01-8F95-69C9-F321E96F4359}"/>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307596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0E8D5-E3BB-71F6-6E5B-C0AD190B0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F2C455-74A1-C8B7-FEB5-2A1C690BE8C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433ECA0-ABCB-94E3-1E3F-8F4B16A241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09D5C3-59EE-7CF4-4C63-F9E6131C5064}"/>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34212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12E0D-E746-132B-B12E-87C6A29C7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ECEED-CB38-321F-87D7-0953820149F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6C2AEDA-681B-2E48-3316-B94236FBDA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3A723B-82C7-73A3-0B65-ACB4A976819E}"/>
              </a:ext>
            </a:extLst>
          </p:cNvPr>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43819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1"/>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2"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6"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5"/>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7"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4/16/2025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8" y="400487"/>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4"/>
            <a:ext cx="9467851" cy="2527911"/>
          </a:xfrm>
        </p:spPr>
        <p:txBody>
          <a:bodyPr>
            <a:normAutofit/>
          </a:bodyPr>
          <a:lstStyle>
            <a:lvl1pPr marL="0" indent="0" algn="ctr">
              <a:spcBef>
                <a:spcPts val="1000"/>
              </a:spcBef>
              <a:buNone/>
              <a:defRPr sz="1800">
                <a:solidFill>
                  <a:schemeClr val="bg1"/>
                </a:solidFill>
              </a:defRPr>
            </a:lvl1pPr>
            <a:lvl2pPr marL="457189" indent="0" algn="ctr">
              <a:spcBef>
                <a:spcPts val="1000"/>
              </a:spcBef>
              <a:buNone/>
              <a:defRPr sz="1800">
                <a:solidFill>
                  <a:schemeClr val="bg1"/>
                </a:solidFill>
              </a:defRPr>
            </a:lvl2pPr>
            <a:lvl3pPr marL="914377" indent="0" algn="ctr">
              <a:spcBef>
                <a:spcPts val="1000"/>
              </a:spcBef>
              <a:buNone/>
              <a:defRPr sz="1800">
                <a:solidFill>
                  <a:schemeClr val="bg1"/>
                </a:solidFill>
              </a:defRPr>
            </a:lvl3pPr>
            <a:lvl4pPr marL="1371566" indent="0" algn="ctr">
              <a:spcBef>
                <a:spcPts val="1000"/>
              </a:spcBef>
              <a:buNone/>
              <a:defRPr sz="1800">
                <a:solidFill>
                  <a:schemeClr val="bg1"/>
                </a:solidFill>
              </a:defRPr>
            </a:lvl4pPr>
            <a:lvl5pPr marL="1828754"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3" y="0"/>
            <a:ext cx="6115051"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5" cy="3136392"/>
          </a:xfrm>
        </p:spPr>
        <p:txBody>
          <a:bodyPr anchor="t" anchorCtr="0">
            <a:normAutofit/>
          </a:bodyPr>
          <a:lstStyle>
            <a:lvl1pPr marL="0" indent="0">
              <a:lnSpc>
                <a:spcPct val="150000"/>
              </a:lnSpc>
              <a:spcBef>
                <a:spcPts val="1000"/>
              </a:spcBef>
              <a:buNone/>
              <a:defRPr sz="1800" cap="all" spc="300" baseline="0"/>
            </a:lvl1pPr>
            <a:lvl2pPr marL="457189" indent="0">
              <a:lnSpc>
                <a:spcPct val="150000"/>
              </a:lnSpc>
              <a:spcBef>
                <a:spcPts val="1000"/>
              </a:spcBef>
              <a:buNone/>
              <a:defRPr sz="1800" cap="all" spc="300" baseline="0"/>
            </a:lvl2pPr>
            <a:lvl3pPr marL="914377" indent="0">
              <a:lnSpc>
                <a:spcPct val="150000"/>
              </a:lnSpc>
              <a:spcBef>
                <a:spcPts val="1000"/>
              </a:spcBef>
              <a:buNone/>
              <a:defRPr sz="1800" cap="all" spc="300" baseline="0"/>
            </a:lvl3pPr>
            <a:lvl4pPr marL="1371566" indent="0">
              <a:lnSpc>
                <a:spcPct val="150000"/>
              </a:lnSpc>
              <a:spcBef>
                <a:spcPts val="1000"/>
              </a:spcBef>
              <a:buNone/>
              <a:defRPr sz="1800" cap="all" spc="300" baseline="0"/>
            </a:lvl4pPr>
            <a:lvl5pPr marL="1828754"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8" y="6303965"/>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1"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1"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1" y="0"/>
            <a:ext cx="4287839"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5" y="2286000"/>
            <a:ext cx="6241651" cy="3474720"/>
          </a:xfrm>
        </p:spPr>
        <p:txBody>
          <a:bodyPr>
            <a:normAutofit/>
          </a:bodyPr>
          <a:lstStyle>
            <a:lvl1pPr marL="228594" indent="-228594">
              <a:spcBef>
                <a:spcPts val="1000"/>
              </a:spcBef>
              <a:spcAft>
                <a:spcPts val="1000"/>
              </a:spcAft>
              <a:buClr>
                <a:schemeClr val="accent2"/>
              </a:buClr>
              <a:buFont typeface="Wingdings" panose="05000000000000000000" pitchFamily="2" charset="2"/>
              <a:buChar char="§"/>
              <a:defRPr sz="1800"/>
            </a:lvl1pPr>
            <a:lvl2pPr marL="228594" indent="-228594">
              <a:spcBef>
                <a:spcPts val="1000"/>
              </a:spcBef>
              <a:spcAft>
                <a:spcPts val="1000"/>
              </a:spcAft>
              <a:buClr>
                <a:schemeClr val="accent2"/>
              </a:buClr>
              <a:buFont typeface="Wingdings" panose="05000000000000000000" pitchFamily="2" charset="2"/>
              <a:buChar char="§"/>
              <a:defRPr sz="1800"/>
            </a:lvl2pPr>
            <a:lvl3pPr marL="228594" indent="-228594">
              <a:spcBef>
                <a:spcPts val="1000"/>
              </a:spcBef>
              <a:spcAft>
                <a:spcPts val="1000"/>
              </a:spcAft>
              <a:buClr>
                <a:schemeClr val="accent2"/>
              </a:buClr>
              <a:buFont typeface="Wingdings" panose="05000000000000000000" pitchFamily="2" charset="2"/>
              <a:buChar char="§"/>
              <a:defRPr sz="1800"/>
            </a:lvl3pPr>
            <a:lvl4pPr marL="228594" indent="-228594">
              <a:spcBef>
                <a:spcPts val="1000"/>
              </a:spcBef>
              <a:spcAft>
                <a:spcPts val="1000"/>
              </a:spcAft>
              <a:buClr>
                <a:schemeClr val="accent2"/>
              </a:buClr>
              <a:buFont typeface="Wingdings" panose="05000000000000000000" pitchFamily="2" charset="2"/>
              <a:buChar char="§"/>
              <a:defRPr sz="1800"/>
            </a:lvl4pPr>
            <a:lvl5pPr marL="228594" indent="-228594">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5" y="6303965"/>
            <a:ext cx="4287187"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200"/>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5"/>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200" y="2024783"/>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2"/>
            <a:ext cx="4894007"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3"/>
            <a:ext cx="2878395" cy="4137189"/>
          </a:xfrm>
        </p:spPr>
        <p:txBody>
          <a:bodyPr>
            <a:normAutofit/>
          </a:bodyPr>
          <a:lstStyle>
            <a:lvl1pPr marL="342891" indent="-342891">
              <a:spcBef>
                <a:spcPts val="1000"/>
              </a:spcBef>
              <a:spcAft>
                <a:spcPts val="1000"/>
              </a:spcAft>
              <a:buClr>
                <a:schemeClr val="accent2"/>
              </a:buClr>
              <a:buFont typeface="+mj-lt"/>
              <a:buAutoNum type="arabicPeriod"/>
              <a:defRPr sz="1800">
                <a:latin typeface="+mn-lt"/>
              </a:defRPr>
            </a:lvl1pPr>
            <a:lvl2pPr marL="800080" indent="-342891">
              <a:spcBef>
                <a:spcPts val="1000"/>
              </a:spcBef>
              <a:spcAft>
                <a:spcPts val="1000"/>
              </a:spcAft>
              <a:buClr>
                <a:schemeClr val="accent2"/>
              </a:buClr>
              <a:buFont typeface="+mj-lt"/>
              <a:buAutoNum type="alphaLcPeriod"/>
              <a:defRPr sz="1800">
                <a:latin typeface="+mn-lt"/>
              </a:defRPr>
            </a:lvl2pPr>
            <a:lvl3pPr marL="1257269" indent="-342891">
              <a:spcBef>
                <a:spcPts val="1000"/>
              </a:spcBef>
              <a:spcAft>
                <a:spcPts val="1000"/>
              </a:spcAft>
              <a:buClr>
                <a:schemeClr val="accent2"/>
              </a:buClr>
              <a:buFont typeface="+mj-lt"/>
              <a:buAutoNum type="arabicParenR"/>
              <a:defRPr sz="1800">
                <a:latin typeface="+mn-lt"/>
              </a:defRPr>
            </a:lvl3pPr>
            <a:lvl4pPr marL="1714457" indent="-342891">
              <a:spcBef>
                <a:spcPts val="1000"/>
              </a:spcBef>
              <a:spcAft>
                <a:spcPts val="1000"/>
              </a:spcAft>
              <a:buClr>
                <a:schemeClr val="accent2"/>
              </a:buClr>
              <a:buFont typeface="+mj-lt"/>
              <a:buAutoNum type="alphaLcParenR"/>
              <a:defRPr sz="1800">
                <a:latin typeface="+mn-lt"/>
              </a:defRPr>
            </a:lvl4pPr>
            <a:lvl5pPr marL="2057349"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2"/>
            <a:ext cx="4894007"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1" y="2257063"/>
            <a:ext cx="4894007"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800">
                <a:latin typeface="+mn-lt"/>
              </a:defRPr>
            </a:lvl2pPr>
            <a:lvl3pPr marL="457189" indent="-228594">
              <a:spcBef>
                <a:spcPts val="1000"/>
              </a:spcBef>
              <a:spcAft>
                <a:spcPts val="1000"/>
              </a:spcAft>
              <a:buClr>
                <a:schemeClr val="accent2"/>
              </a:buClr>
              <a:buFont typeface="Wingdings" panose="05000000000000000000" pitchFamily="2" charset="2"/>
              <a:buChar char="§"/>
              <a:defRPr sz="1800">
                <a:latin typeface="+mn-lt"/>
              </a:defRPr>
            </a:lvl3pPr>
            <a:lvl4pPr marL="685783" indent="-228594">
              <a:spcBef>
                <a:spcPts val="1000"/>
              </a:spcBef>
              <a:spcAft>
                <a:spcPts val="1000"/>
              </a:spcAft>
              <a:buClr>
                <a:schemeClr val="accent2"/>
              </a:buClr>
              <a:buFont typeface="Wingdings" panose="05000000000000000000" pitchFamily="2" charset="2"/>
              <a:buChar char="§"/>
              <a:defRPr sz="1800">
                <a:latin typeface="+mn-lt"/>
              </a:defRPr>
            </a:lvl4pPr>
            <a:lvl5pPr marL="914377" indent="-228594">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9"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3" y="6303965"/>
            <a:ext cx="4287187"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1"/>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5"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594">
              <a:spcBef>
                <a:spcPts val="1000"/>
              </a:spcBef>
              <a:spcAft>
                <a:spcPts val="1000"/>
              </a:spcAft>
              <a:buClr>
                <a:schemeClr val="accent2"/>
              </a:buClr>
              <a:buFont typeface="Wingdings" panose="05000000000000000000" pitchFamily="2" charset="2"/>
              <a:buChar char="§"/>
              <a:defRPr sz="1600">
                <a:latin typeface="+mn-lt"/>
              </a:defRPr>
            </a:lvl2pPr>
            <a:lvl3pPr marL="457189" indent="-228594">
              <a:spcBef>
                <a:spcPts val="1000"/>
              </a:spcBef>
              <a:spcAft>
                <a:spcPts val="1000"/>
              </a:spcAft>
              <a:buClr>
                <a:schemeClr val="accent2"/>
              </a:buClr>
              <a:buFont typeface="Wingdings" panose="05000000000000000000" pitchFamily="2" charset="2"/>
              <a:buChar char="§"/>
              <a:defRPr sz="1400">
                <a:latin typeface="+mn-lt"/>
              </a:defRPr>
            </a:lvl3pPr>
            <a:lvl4pPr marL="685783" indent="-228594">
              <a:spcBef>
                <a:spcPts val="1000"/>
              </a:spcBef>
              <a:spcAft>
                <a:spcPts val="1000"/>
              </a:spcAft>
              <a:buClr>
                <a:schemeClr val="accent2"/>
              </a:buClr>
              <a:buFont typeface="Wingdings" panose="05000000000000000000" pitchFamily="2" charset="2"/>
              <a:buChar char="§"/>
              <a:defRPr sz="1400">
                <a:latin typeface="+mn-lt"/>
              </a:defRPr>
            </a:lvl4pPr>
            <a:lvl5pPr marL="914377" indent="-228594">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1" y="2106592"/>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4/16/2025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377"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www.pnc.com/content/dam/pnc-com/pdf/personal/Checking/VW_Student_fees.pdf"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s://www.pnc.com/en/rates/virtual-wallet/33414/N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0" y="0"/>
            <a:ext cx="12192000" cy="6858000"/>
          </a:xfrm>
        </p:spPr>
        <p:txBody>
          <a:bodyPr/>
          <a:lstStyle/>
          <a:p>
            <a:r>
              <a:rPr lang="en-US" dirty="0"/>
              <a:t>Advanced C++</a:t>
            </a:r>
            <a:br>
              <a:rPr lang="en-US" dirty="0"/>
            </a:br>
            <a:r>
              <a:rPr lang="en-US" dirty="0"/>
              <a:t>Banking System</a:t>
            </a:r>
            <a:br>
              <a:rPr lang="en-US" dirty="0"/>
            </a:br>
            <a:br>
              <a:rPr lang="en-US" dirty="0"/>
            </a:br>
            <a:r>
              <a:rPr lang="en-US" b="1" u="sng" dirty="0"/>
              <a:t>Thomas Hatt</a:t>
            </a:r>
            <a:br>
              <a:rPr lang="en-US" b="1" u="sng" dirty="0"/>
            </a:br>
            <a:r>
              <a:rPr lang="en-US" b="1" u="sng" dirty="0"/>
              <a:t>April 14,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D2A1-0671-4836-34BF-0D87867A891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99A4F00-1800-D00C-1C9D-C96EA8F75F3B}"/>
              </a:ext>
            </a:extLst>
          </p:cNvPr>
          <p:cNvSpPr>
            <a:spLocks noGrp="1"/>
          </p:cNvSpPr>
          <p:nvPr>
            <p:ph type="title"/>
          </p:nvPr>
        </p:nvSpPr>
        <p:spPr>
          <a:xfrm>
            <a:off x="3078480" y="-228599"/>
            <a:ext cx="6035040" cy="1478279"/>
          </a:xfrm>
        </p:spPr>
        <p:txBody>
          <a:bodyPr/>
          <a:lstStyle/>
          <a:p>
            <a:pPr algn="ctr"/>
            <a:br>
              <a:rPr lang="en-US" dirty="0"/>
            </a:br>
            <a:r>
              <a:rPr lang="en-US" sz="4400" dirty="0"/>
              <a:t>Section 1 </a:t>
            </a:r>
            <a:r>
              <a:rPr lang="en-US" sz="2400" dirty="0"/>
              <a:t>Slide 3/4</a:t>
            </a:r>
            <a:br>
              <a:rPr lang="en-US" dirty="0"/>
            </a:br>
            <a:r>
              <a:rPr lang="en-US" sz="3600" dirty="0"/>
              <a:t>Bank_Account.Cpp </a:t>
            </a:r>
            <a:r>
              <a:rPr lang="en-US" sz="2400" dirty="0"/>
              <a:t>part 1</a:t>
            </a:r>
            <a:endParaRPr lang="en-US" dirty="0"/>
          </a:p>
        </p:txBody>
      </p:sp>
      <p:pic>
        <p:nvPicPr>
          <p:cNvPr id="4" name="Picture 3">
            <a:extLst>
              <a:ext uri="{FF2B5EF4-FFF2-40B4-BE49-F238E27FC236}">
                <a16:creationId xmlns:a16="http://schemas.microsoft.com/office/drawing/2014/main" id="{BD03BE04-6F05-20F6-F147-A9D28C5DDE40}"/>
              </a:ext>
            </a:extLst>
          </p:cNvPr>
          <p:cNvPicPr>
            <a:picLocks noChangeAspect="1"/>
          </p:cNvPicPr>
          <p:nvPr/>
        </p:nvPicPr>
        <p:blipFill>
          <a:blip r:embed="rId3"/>
          <a:stretch>
            <a:fillRect/>
          </a:stretch>
        </p:blipFill>
        <p:spPr>
          <a:xfrm>
            <a:off x="516409" y="1507550"/>
            <a:ext cx="5022279" cy="5166361"/>
          </a:xfrm>
          <a:prstGeom prst="rect">
            <a:avLst/>
          </a:prstGeom>
        </p:spPr>
      </p:pic>
      <p:pic>
        <p:nvPicPr>
          <p:cNvPr id="7" name="Picture 6">
            <a:extLst>
              <a:ext uri="{FF2B5EF4-FFF2-40B4-BE49-F238E27FC236}">
                <a16:creationId xmlns:a16="http://schemas.microsoft.com/office/drawing/2014/main" id="{DD96B1E4-FE75-5C81-D80F-5E688B7EDA42}"/>
              </a:ext>
            </a:extLst>
          </p:cNvPr>
          <p:cNvPicPr>
            <a:picLocks noChangeAspect="1"/>
          </p:cNvPicPr>
          <p:nvPr/>
        </p:nvPicPr>
        <p:blipFill>
          <a:blip r:embed="rId4"/>
          <a:stretch>
            <a:fillRect/>
          </a:stretch>
        </p:blipFill>
        <p:spPr>
          <a:xfrm>
            <a:off x="6096000" y="1507550"/>
            <a:ext cx="4564962" cy="5166361"/>
          </a:xfrm>
          <a:prstGeom prst="rect">
            <a:avLst/>
          </a:prstGeom>
        </p:spPr>
      </p:pic>
    </p:spTree>
    <p:extLst>
      <p:ext uri="{BB962C8B-B14F-4D97-AF65-F5344CB8AC3E}">
        <p14:creationId xmlns:p14="http://schemas.microsoft.com/office/powerpoint/2010/main" val="4141065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2603B-9EE3-7793-A364-D065129D2179}"/>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CB4C7A89-0788-DB5C-129C-2A5E26893D53}"/>
              </a:ext>
            </a:extLst>
          </p:cNvPr>
          <p:cNvSpPr txBox="1">
            <a:spLocks/>
          </p:cNvSpPr>
          <p:nvPr/>
        </p:nvSpPr>
        <p:spPr>
          <a:xfrm>
            <a:off x="937260" y="1828800"/>
            <a:ext cx="10317480" cy="39700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400" dirty="0"/>
            </a:br>
            <a:r>
              <a:rPr lang="en-US" b="1" cap="none" dirty="0"/>
              <a:t>Main Points</a:t>
            </a:r>
            <a:r>
              <a:rPr lang="en-US" sz="2000" b="1" cap="none" dirty="0"/>
              <a:t>:</a:t>
            </a:r>
          </a:p>
          <a:p>
            <a:pPr marL="457200" indent="-457200">
              <a:buAutoNum type="arabicPeriod"/>
            </a:pPr>
            <a:r>
              <a:rPr lang="en-US" sz="2600" b="1" u="sng" cap="none" dirty="0">
                <a:latin typeface="+mn-lt"/>
              </a:rPr>
              <a:t>Bank_Account.cpp uses a member initializer list </a:t>
            </a:r>
            <a:r>
              <a:rPr lang="en-US" sz="2400" b="1" u="sng" cap="none" dirty="0"/>
              <a:t>to set all the fields</a:t>
            </a:r>
            <a:r>
              <a:rPr lang="en-US" sz="2400" b="1" cap="none" dirty="0"/>
              <a:t> (Account Number, User ID, etc.)</a:t>
            </a:r>
          </a:p>
          <a:p>
            <a:pPr marL="457200" indent="-457200">
              <a:buAutoNum type="arabicPeriod"/>
            </a:pPr>
            <a:r>
              <a:rPr lang="en-US" sz="2400" b="1" cap="none" dirty="0"/>
              <a:t>Simple Accessors,</a:t>
            </a:r>
            <a:r>
              <a:rPr lang="en-US" sz="2400" cap="none" dirty="0"/>
              <a:t> does not include any specific logic. For example, getBalance() returns the balance (which is a float)</a:t>
            </a:r>
          </a:p>
          <a:p>
            <a:pPr marL="457200" indent="-457200">
              <a:buAutoNum type="arabicPeriod"/>
            </a:pPr>
            <a:r>
              <a:rPr lang="en-US" sz="2400" b="1" cap="none" dirty="0"/>
              <a:t>Generates a transaction ID </a:t>
            </a:r>
            <a:r>
              <a:rPr lang="en-US" sz="2400" cap="none" dirty="0"/>
              <a:t>("TXN-5186102674" using generateTransactionNumber()).</a:t>
            </a:r>
          </a:p>
          <a:p>
            <a:pPr marL="457200" indent="-457200">
              <a:buAutoNum type="arabicPeriod"/>
            </a:pPr>
            <a:r>
              <a:rPr lang="en-US" sz="2400" b="1" cap="none" dirty="0"/>
              <a:t>Displays Transactions for all accounts </a:t>
            </a:r>
            <a:r>
              <a:rPr lang="en-US" sz="2400" cap="none" dirty="0"/>
              <a:t>(implemented in Transactions_List.h)</a:t>
            </a:r>
          </a:p>
          <a:p>
            <a:pPr marL="457200" indent="-457200">
              <a:buAutoNum type="arabicPeriod"/>
            </a:pPr>
            <a:r>
              <a:rPr lang="en-US" sz="2400" b="1" cap="none" dirty="0"/>
              <a:t>Displays all Account Information </a:t>
            </a:r>
            <a:r>
              <a:rPr lang="en-US" sz="2400" cap="none" dirty="0"/>
              <a:t>(User ID, Name, Address)</a:t>
            </a:r>
          </a:p>
          <a:p>
            <a:pPr marL="457200" indent="-457200">
              <a:buAutoNum type="arabicPeriod"/>
            </a:pPr>
            <a:r>
              <a:rPr lang="en-US" sz="2400" b="1" cap="none" dirty="0"/>
              <a:t>Basic updates to information</a:t>
            </a:r>
          </a:p>
        </p:txBody>
      </p:sp>
      <p:sp>
        <p:nvSpPr>
          <p:cNvPr id="4" name="Title 8">
            <a:extLst>
              <a:ext uri="{FF2B5EF4-FFF2-40B4-BE49-F238E27FC236}">
                <a16:creationId xmlns:a16="http://schemas.microsoft.com/office/drawing/2014/main" id="{733739FA-42E9-F3BC-97F1-031BEFDC4616}"/>
              </a:ext>
            </a:extLst>
          </p:cNvPr>
          <p:cNvSpPr txBox="1">
            <a:spLocks/>
          </p:cNvSpPr>
          <p:nvPr/>
        </p:nvSpPr>
        <p:spPr>
          <a:xfrm>
            <a:off x="3078480" y="-228599"/>
            <a:ext cx="6035040" cy="1478279"/>
          </a:xfrm>
          <a:prstGeom prst="rect">
            <a:avLst/>
          </a:prstGeom>
        </p:spPr>
        <p:txBody>
          <a:bodyPr vert="horz" lIns="91440" tIns="45720" rIns="91440" bIns="45720" rtlCol="0" anchor="ctr" anchorCtr="0">
            <a:noAutofit/>
          </a:bodyPr>
          <a:lstStyle>
            <a:lvl1pPr algn="ctr"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dirty="0"/>
            </a:br>
            <a:r>
              <a:rPr lang="en-US" sz="4400" dirty="0"/>
              <a:t>Section 1 </a:t>
            </a:r>
            <a:r>
              <a:rPr lang="en-US" sz="2400" dirty="0"/>
              <a:t>Slide 4/4</a:t>
            </a:r>
            <a:br>
              <a:rPr lang="en-US" dirty="0"/>
            </a:br>
            <a:r>
              <a:rPr lang="en-US" sz="3600" dirty="0"/>
              <a:t>Bank_Account.CPP </a:t>
            </a:r>
            <a:r>
              <a:rPr lang="en-US" sz="2400" dirty="0"/>
              <a:t>part 2</a:t>
            </a:r>
            <a:endParaRPr lang="en-US" dirty="0"/>
          </a:p>
        </p:txBody>
      </p:sp>
    </p:spTree>
    <p:extLst>
      <p:ext uri="{BB962C8B-B14F-4D97-AF65-F5344CB8AC3E}">
        <p14:creationId xmlns:p14="http://schemas.microsoft.com/office/powerpoint/2010/main" val="3143278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DA7BC-3B15-472D-22FB-9ED975A75FD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7567DB0-7DED-BA60-F40B-E4EB1F185D67}"/>
              </a:ext>
            </a:extLst>
          </p:cNvPr>
          <p:cNvSpPr>
            <a:spLocks noGrp="1"/>
          </p:cNvSpPr>
          <p:nvPr>
            <p:ph type="title"/>
          </p:nvPr>
        </p:nvSpPr>
        <p:spPr>
          <a:xfrm>
            <a:off x="2438400" y="-220979"/>
            <a:ext cx="7315200" cy="1478279"/>
          </a:xfrm>
        </p:spPr>
        <p:txBody>
          <a:bodyPr/>
          <a:lstStyle/>
          <a:p>
            <a:pPr algn="ctr"/>
            <a:br>
              <a:rPr lang="en-US" dirty="0"/>
            </a:br>
            <a:r>
              <a:rPr lang="en-US" sz="4400" dirty="0"/>
              <a:t>Section 2 </a:t>
            </a:r>
            <a:r>
              <a:rPr lang="en-US" sz="2400" dirty="0"/>
              <a:t>Slide 1/7</a:t>
            </a:r>
            <a:br>
              <a:rPr lang="en-US" dirty="0"/>
            </a:br>
            <a:r>
              <a:rPr lang="en-US" sz="3600" dirty="0"/>
              <a:t>Spending_Account.h </a:t>
            </a:r>
            <a:r>
              <a:rPr lang="en-US" sz="2400" dirty="0"/>
              <a:t>part 1</a:t>
            </a:r>
            <a:endParaRPr lang="en-US" dirty="0"/>
          </a:p>
        </p:txBody>
      </p:sp>
      <p:pic>
        <p:nvPicPr>
          <p:cNvPr id="3" name="Picture 2">
            <a:extLst>
              <a:ext uri="{FF2B5EF4-FFF2-40B4-BE49-F238E27FC236}">
                <a16:creationId xmlns:a16="http://schemas.microsoft.com/office/drawing/2014/main" id="{3DE7A0FE-A088-DFBC-021C-75728AF277D1}"/>
              </a:ext>
            </a:extLst>
          </p:cNvPr>
          <p:cNvPicPr>
            <a:picLocks noChangeAspect="1"/>
          </p:cNvPicPr>
          <p:nvPr/>
        </p:nvPicPr>
        <p:blipFill>
          <a:blip r:embed="rId3"/>
          <a:stretch>
            <a:fillRect/>
          </a:stretch>
        </p:blipFill>
        <p:spPr>
          <a:xfrm>
            <a:off x="2352167" y="1437188"/>
            <a:ext cx="7487666" cy="5276032"/>
          </a:xfrm>
          <a:prstGeom prst="rect">
            <a:avLst/>
          </a:prstGeom>
        </p:spPr>
      </p:pic>
    </p:spTree>
    <p:extLst>
      <p:ext uri="{BB962C8B-B14F-4D97-AF65-F5344CB8AC3E}">
        <p14:creationId xmlns:p14="http://schemas.microsoft.com/office/powerpoint/2010/main" val="379160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34FEF-B005-05A0-2439-7B3A4DFE9CCE}"/>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6A12E22B-D1D6-8B2C-7A40-F204F782BA22}"/>
              </a:ext>
            </a:extLst>
          </p:cNvPr>
          <p:cNvSpPr txBox="1">
            <a:spLocks/>
          </p:cNvSpPr>
          <p:nvPr/>
        </p:nvSpPr>
        <p:spPr>
          <a:xfrm>
            <a:off x="708660" y="2026920"/>
            <a:ext cx="10317480" cy="298704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400" dirty="0"/>
            </a:br>
            <a:r>
              <a:rPr lang="en-US" b="1" cap="none" dirty="0"/>
              <a:t>Main Points</a:t>
            </a:r>
            <a:r>
              <a:rPr lang="en-US" sz="2000" b="1" cap="none" dirty="0"/>
              <a:t>:</a:t>
            </a:r>
          </a:p>
          <a:p>
            <a:pPr marL="457200" indent="-457200">
              <a:buAutoNum type="arabicPeriod"/>
            </a:pPr>
            <a:r>
              <a:rPr lang="en-US" sz="2600" b="1" u="sng" cap="none" dirty="0">
                <a:latin typeface="+mn-lt"/>
              </a:rPr>
              <a:t>Spending_Account.h is derived from Bank_Account</a:t>
            </a:r>
            <a:endParaRPr lang="en-US" sz="2400" cap="none" dirty="0"/>
          </a:p>
          <a:p>
            <a:pPr marL="457200" indent="-457200">
              <a:buAutoNum type="arabicPeriod"/>
            </a:pPr>
            <a:r>
              <a:rPr lang="en-US" sz="2400" b="1" cap="none" dirty="0"/>
              <a:t>Includes Account Details</a:t>
            </a:r>
            <a:r>
              <a:rPr lang="en-US" sz="2400" cap="none" dirty="0"/>
              <a:t>, such as Account Number, User ID, User Password, and Overdraft Limit</a:t>
            </a:r>
          </a:p>
          <a:p>
            <a:pPr marL="457200" indent="-457200">
              <a:buAutoNum type="arabicPeriod"/>
            </a:pPr>
            <a:r>
              <a:rPr lang="en-US" sz="2400" b="1" cap="none" dirty="0"/>
              <a:t>Includes Account Owner’s Details</a:t>
            </a:r>
            <a:r>
              <a:rPr lang="en-US" sz="2400" cap="none" dirty="0"/>
              <a:t>, such as Name, Address, and Phone Number</a:t>
            </a:r>
          </a:p>
          <a:p>
            <a:pPr marL="457200" indent="-457200">
              <a:buAutoNum type="arabicPeriod"/>
            </a:pPr>
            <a:r>
              <a:rPr lang="en-US" sz="2400" b="1" cap="none" dirty="0"/>
              <a:t>Methods override virtual functions from Bank_Account </a:t>
            </a:r>
            <a:r>
              <a:rPr lang="en-US" sz="2400" cap="none" dirty="0"/>
              <a:t>to implement spending-specific logic</a:t>
            </a:r>
          </a:p>
        </p:txBody>
      </p:sp>
      <p:sp>
        <p:nvSpPr>
          <p:cNvPr id="2" name="Title 8">
            <a:extLst>
              <a:ext uri="{FF2B5EF4-FFF2-40B4-BE49-F238E27FC236}">
                <a16:creationId xmlns:a16="http://schemas.microsoft.com/office/drawing/2014/main" id="{E9E2DFA9-1D53-8D81-12F0-AA3366E00C40}"/>
              </a:ext>
            </a:extLst>
          </p:cNvPr>
          <p:cNvSpPr>
            <a:spLocks noGrp="1"/>
          </p:cNvSpPr>
          <p:nvPr>
            <p:ph type="title"/>
          </p:nvPr>
        </p:nvSpPr>
        <p:spPr>
          <a:xfrm>
            <a:off x="2438400" y="-220979"/>
            <a:ext cx="7315200" cy="1478279"/>
          </a:xfrm>
        </p:spPr>
        <p:txBody>
          <a:bodyPr/>
          <a:lstStyle/>
          <a:p>
            <a:pPr algn="ctr"/>
            <a:br>
              <a:rPr lang="en-US" dirty="0"/>
            </a:br>
            <a:r>
              <a:rPr lang="en-US" sz="4400" dirty="0"/>
              <a:t>Section 2 </a:t>
            </a:r>
            <a:r>
              <a:rPr lang="en-US" sz="2400" dirty="0"/>
              <a:t>Slide 2/7</a:t>
            </a:r>
            <a:br>
              <a:rPr lang="en-US" dirty="0"/>
            </a:br>
            <a:r>
              <a:rPr lang="en-US" sz="3600" dirty="0"/>
              <a:t>Spending_Account.h </a:t>
            </a:r>
            <a:r>
              <a:rPr lang="en-US" sz="2400" dirty="0"/>
              <a:t>part 2</a:t>
            </a:r>
            <a:endParaRPr lang="en-US" dirty="0"/>
          </a:p>
        </p:txBody>
      </p:sp>
    </p:spTree>
    <p:extLst>
      <p:ext uri="{BB962C8B-B14F-4D97-AF65-F5344CB8AC3E}">
        <p14:creationId xmlns:p14="http://schemas.microsoft.com/office/powerpoint/2010/main" val="2347192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0357A-2149-7D8C-68D7-8A6F80701B9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E4D9DA0-DB18-1847-6EC7-156A73A9279D}"/>
              </a:ext>
            </a:extLst>
          </p:cNvPr>
          <p:cNvSpPr>
            <a:spLocks noGrp="1"/>
          </p:cNvSpPr>
          <p:nvPr>
            <p:ph type="title"/>
          </p:nvPr>
        </p:nvSpPr>
        <p:spPr>
          <a:xfrm>
            <a:off x="2491740" y="-182879"/>
            <a:ext cx="7208520" cy="1478279"/>
          </a:xfrm>
        </p:spPr>
        <p:txBody>
          <a:bodyPr/>
          <a:lstStyle/>
          <a:p>
            <a:pPr algn="ctr"/>
            <a:br>
              <a:rPr lang="en-US" dirty="0"/>
            </a:br>
            <a:r>
              <a:rPr lang="en-US" sz="4400" dirty="0"/>
              <a:t>Section 2 </a:t>
            </a:r>
            <a:r>
              <a:rPr lang="en-US" sz="2400" dirty="0"/>
              <a:t>Slide 3/7</a:t>
            </a:r>
            <a:br>
              <a:rPr lang="en-US" dirty="0"/>
            </a:br>
            <a:r>
              <a:rPr lang="en-US" sz="3600" dirty="0"/>
              <a:t>Spending_account.Cpp </a:t>
            </a:r>
            <a:r>
              <a:rPr lang="en-US" sz="2400" dirty="0"/>
              <a:t>part 1</a:t>
            </a:r>
            <a:endParaRPr lang="en-US" dirty="0"/>
          </a:p>
        </p:txBody>
      </p:sp>
      <p:pic>
        <p:nvPicPr>
          <p:cNvPr id="6" name="Picture 5">
            <a:extLst>
              <a:ext uri="{FF2B5EF4-FFF2-40B4-BE49-F238E27FC236}">
                <a16:creationId xmlns:a16="http://schemas.microsoft.com/office/drawing/2014/main" id="{87055591-D10B-B7F1-2459-A03740F0FC08}"/>
              </a:ext>
            </a:extLst>
          </p:cNvPr>
          <p:cNvPicPr>
            <a:picLocks noChangeAspect="1"/>
          </p:cNvPicPr>
          <p:nvPr/>
        </p:nvPicPr>
        <p:blipFill>
          <a:blip r:embed="rId3"/>
          <a:stretch>
            <a:fillRect/>
          </a:stretch>
        </p:blipFill>
        <p:spPr>
          <a:xfrm>
            <a:off x="129541" y="1417240"/>
            <a:ext cx="5577840" cy="4596308"/>
          </a:xfrm>
          <a:prstGeom prst="rect">
            <a:avLst/>
          </a:prstGeom>
        </p:spPr>
      </p:pic>
      <p:pic>
        <p:nvPicPr>
          <p:cNvPr id="8" name="Picture 7">
            <a:extLst>
              <a:ext uri="{FF2B5EF4-FFF2-40B4-BE49-F238E27FC236}">
                <a16:creationId xmlns:a16="http://schemas.microsoft.com/office/drawing/2014/main" id="{7BC00FF5-836E-24EE-CF81-959C9235168B}"/>
              </a:ext>
            </a:extLst>
          </p:cNvPr>
          <p:cNvPicPr>
            <a:picLocks noChangeAspect="1"/>
          </p:cNvPicPr>
          <p:nvPr/>
        </p:nvPicPr>
        <p:blipFill>
          <a:blip r:embed="rId4"/>
          <a:stretch>
            <a:fillRect/>
          </a:stretch>
        </p:blipFill>
        <p:spPr>
          <a:xfrm>
            <a:off x="5836920" y="1417240"/>
            <a:ext cx="6089159" cy="4596308"/>
          </a:xfrm>
          <a:prstGeom prst="rect">
            <a:avLst/>
          </a:prstGeom>
        </p:spPr>
      </p:pic>
    </p:spTree>
    <p:extLst>
      <p:ext uri="{BB962C8B-B14F-4D97-AF65-F5344CB8AC3E}">
        <p14:creationId xmlns:p14="http://schemas.microsoft.com/office/powerpoint/2010/main" val="3988724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7ED17-4607-8D20-854A-B0816CF5ACF8}"/>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F17203BC-60CD-21F7-399D-F171C886B958}"/>
              </a:ext>
            </a:extLst>
          </p:cNvPr>
          <p:cNvSpPr txBox="1">
            <a:spLocks/>
          </p:cNvSpPr>
          <p:nvPr/>
        </p:nvSpPr>
        <p:spPr>
          <a:xfrm>
            <a:off x="815340" y="1516380"/>
            <a:ext cx="10317480" cy="489966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800" b="1" cap="none" dirty="0"/>
              <a:t>Main Points</a:t>
            </a:r>
            <a:r>
              <a:rPr lang="en-US" sz="1800" b="1" cap="none" dirty="0"/>
              <a:t>:</a:t>
            </a:r>
          </a:p>
          <a:p>
            <a:pPr marL="457200" indent="-457200">
              <a:buAutoNum type="arabicPeriod"/>
            </a:pPr>
            <a:r>
              <a:rPr lang="en-US" sz="2400" b="1" cap="none" dirty="0">
                <a:latin typeface="+mn-lt"/>
              </a:rPr>
              <a:t>Bank_Account.cpp Calls base class (Bank_Account) constructor for common properties.</a:t>
            </a:r>
          </a:p>
          <a:p>
            <a:pPr marL="457200" indent="-457200">
              <a:buAutoNum type="arabicPeriod"/>
            </a:pPr>
            <a:r>
              <a:rPr lang="en-US" sz="2000" b="1" cap="none" dirty="0"/>
              <a:t>Initializes Spending_Account with account details and overdraft limit.</a:t>
            </a:r>
          </a:p>
          <a:p>
            <a:pPr marL="457200" indent="-457200">
              <a:buAutoNum type="arabicPeriod"/>
            </a:pPr>
            <a:r>
              <a:rPr lang="en-US" sz="2000" b="1" cap="none" dirty="0"/>
              <a:t>Initializes overdraftManager with the specified limit.</a:t>
            </a:r>
          </a:p>
          <a:p>
            <a:pPr marL="457200" indent="-457200">
              <a:buAutoNum type="arabicPeriod"/>
            </a:pPr>
            <a:r>
              <a:rPr lang="en-US" sz="2000" b="1" cap="none" dirty="0"/>
              <a:t>Implements deposit logic </a:t>
            </a:r>
            <a:r>
              <a:rPr lang="en-US" sz="2000" cap="none" dirty="0"/>
              <a:t>to add money into the account, then logs the transaction.</a:t>
            </a:r>
          </a:p>
          <a:p>
            <a:pPr marL="457200" indent="-457200">
              <a:buAutoNum type="arabicPeriod"/>
            </a:pPr>
            <a:r>
              <a:rPr lang="en-US" sz="2000" b="1" cap="none" dirty="0"/>
              <a:t>Implements withdrawal logic to withdraw money from the account, using overdraftManager to ensure it doesn't give the user negative balance.</a:t>
            </a:r>
          </a:p>
          <a:p>
            <a:pPr marL="457200" indent="-457200">
              <a:buAutoNum type="arabicPeriod"/>
            </a:pPr>
            <a:r>
              <a:rPr lang="en-US" sz="2000" b="1" cap="none" dirty="0"/>
              <a:t>Implements transfer logic to allow the user to transfer money from one account to another account. Also checks through overdraftManager to ensure proper handling</a:t>
            </a:r>
          </a:p>
          <a:p>
            <a:pPr marL="457200" indent="-457200">
              <a:buAutoNum type="arabicPeriod"/>
            </a:pPr>
            <a:r>
              <a:rPr lang="en-US" sz="2000" b="1" cap="none" dirty="0"/>
              <a:t>Displays basic account details (account number, owner name, balance).</a:t>
            </a:r>
          </a:p>
          <a:p>
            <a:pPr marL="457200" indent="-457200">
              <a:buAutoNum type="arabicPeriod"/>
            </a:pPr>
            <a:r>
              <a:rPr lang="en-US" sz="2000" b="1" cap="none" dirty="0"/>
              <a:t>Authenticates user by checking User ID and password.</a:t>
            </a:r>
            <a:endParaRPr lang="en-US" sz="2000" cap="none" dirty="0"/>
          </a:p>
        </p:txBody>
      </p:sp>
      <p:sp>
        <p:nvSpPr>
          <p:cNvPr id="2" name="Title 8">
            <a:extLst>
              <a:ext uri="{FF2B5EF4-FFF2-40B4-BE49-F238E27FC236}">
                <a16:creationId xmlns:a16="http://schemas.microsoft.com/office/drawing/2014/main" id="{A27B5086-7B0B-F410-5D1C-DC85261EB30C}"/>
              </a:ext>
            </a:extLst>
          </p:cNvPr>
          <p:cNvSpPr>
            <a:spLocks noGrp="1"/>
          </p:cNvSpPr>
          <p:nvPr>
            <p:ph type="title"/>
          </p:nvPr>
        </p:nvSpPr>
        <p:spPr>
          <a:xfrm>
            <a:off x="2491740" y="-182879"/>
            <a:ext cx="7208520" cy="1478279"/>
          </a:xfrm>
        </p:spPr>
        <p:txBody>
          <a:bodyPr/>
          <a:lstStyle/>
          <a:p>
            <a:pPr algn="ctr"/>
            <a:br>
              <a:rPr lang="en-US" dirty="0"/>
            </a:br>
            <a:r>
              <a:rPr lang="en-US" sz="4400" dirty="0"/>
              <a:t>Section 2 </a:t>
            </a:r>
            <a:r>
              <a:rPr lang="en-US" sz="2400" dirty="0"/>
              <a:t>Slide 4/7</a:t>
            </a:r>
            <a:br>
              <a:rPr lang="en-US" dirty="0"/>
            </a:br>
            <a:r>
              <a:rPr lang="en-US" sz="3600" dirty="0"/>
              <a:t>Spending_account.Cpp </a:t>
            </a:r>
            <a:r>
              <a:rPr lang="en-US" sz="2400" dirty="0"/>
              <a:t>part 2</a:t>
            </a:r>
            <a:endParaRPr lang="en-US" dirty="0"/>
          </a:p>
        </p:txBody>
      </p:sp>
    </p:spTree>
    <p:extLst>
      <p:ext uri="{BB962C8B-B14F-4D97-AF65-F5344CB8AC3E}">
        <p14:creationId xmlns:p14="http://schemas.microsoft.com/office/powerpoint/2010/main" val="865128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FCAEE-8C1B-317F-D2BB-56B1BADDB88D}"/>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04394B5E-6545-C458-63D4-1950D9D02011}"/>
              </a:ext>
            </a:extLst>
          </p:cNvPr>
          <p:cNvSpPr txBox="1">
            <a:spLocks/>
          </p:cNvSpPr>
          <p:nvPr/>
        </p:nvSpPr>
        <p:spPr>
          <a:xfrm>
            <a:off x="980361" y="4358640"/>
            <a:ext cx="10152459" cy="212598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cap="none" dirty="0"/>
              <a:t>It’s important to note that </a:t>
            </a:r>
            <a:r>
              <a:rPr lang="en-US" sz="2400" b="1" cap="none" dirty="0">
                <a:latin typeface="+mn-lt"/>
              </a:rPr>
              <a:t>Spending, Reserve, and Growth accounts are </a:t>
            </a:r>
            <a:r>
              <a:rPr lang="en-US" sz="2400" b="1" u="sng" cap="none" dirty="0">
                <a:latin typeface="+mn-lt"/>
              </a:rPr>
              <a:t>nearly identical</a:t>
            </a:r>
            <a:r>
              <a:rPr lang="en-US" sz="2400" cap="none" dirty="0"/>
              <a:t>.</a:t>
            </a:r>
          </a:p>
          <a:p>
            <a:endParaRPr lang="en-US" sz="2000" cap="none" dirty="0"/>
          </a:p>
          <a:p>
            <a:r>
              <a:rPr lang="en-US" sz="2400" b="1" cap="none" dirty="0"/>
              <a:t>There is 1 main exception to this fact</a:t>
            </a:r>
            <a:r>
              <a:rPr lang="en-US" sz="2400" cap="none" dirty="0"/>
              <a:t>:</a:t>
            </a:r>
          </a:p>
          <a:p>
            <a:pPr marL="457200" indent="-457200">
              <a:buAutoNum type="arabicPeriod"/>
            </a:pPr>
            <a:r>
              <a:rPr lang="en-US" sz="2400" cap="none" dirty="0"/>
              <a:t>Reserve and Growth accounts have an added interest rate that accrues throughout time.</a:t>
            </a:r>
          </a:p>
        </p:txBody>
      </p:sp>
      <p:sp>
        <p:nvSpPr>
          <p:cNvPr id="2" name="Title 8">
            <a:extLst>
              <a:ext uri="{FF2B5EF4-FFF2-40B4-BE49-F238E27FC236}">
                <a16:creationId xmlns:a16="http://schemas.microsoft.com/office/drawing/2014/main" id="{7FC403F0-0944-4266-7D84-51C1EB3B3140}"/>
              </a:ext>
            </a:extLst>
          </p:cNvPr>
          <p:cNvSpPr>
            <a:spLocks noGrp="1"/>
          </p:cNvSpPr>
          <p:nvPr>
            <p:ph type="title"/>
          </p:nvPr>
        </p:nvSpPr>
        <p:spPr>
          <a:xfrm>
            <a:off x="2491740" y="-182879"/>
            <a:ext cx="7208520" cy="1478279"/>
          </a:xfrm>
        </p:spPr>
        <p:txBody>
          <a:bodyPr/>
          <a:lstStyle/>
          <a:p>
            <a:pPr algn="ctr"/>
            <a:br>
              <a:rPr lang="en-US" dirty="0"/>
            </a:br>
            <a:r>
              <a:rPr lang="en-US" sz="4400" dirty="0"/>
              <a:t>Section 2 </a:t>
            </a:r>
            <a:r>
              <a:rPr lang="en-US" sz="2400" dirty="0"/>
              <a:t>Slide 5/7</a:t>
            </a:r>
            <a:br>
              <a:rPr lang="en-US" dirty="0"/>
            </a:br>
            <a:endParaRPr lang="en-US" dirty="0"/>
          </a:p>
        </p:txBody>
      </p:sp>
      <p:pic>
        <p:nvPicPr>
          <p:cNvPr id="4" name="Picture 3">
            <a:extLst>
              <a:ext uri="{FF2B5EF4-FFF2-40B4-BE49-F238E27FC236}">
                <a16:creationId xmlns:a16="http://schemas.microsoft.com/office/drawing/2014/main" id="{06B52093-9043-2202-2215-71E7216EF8AE}"/>
              </a:ext>
            </a:extLst>
          </p:cNvPr>
          <p:cNvPicPr>
            <a:picLocks noChangeAspect="1"/>
          </p:cNvPicPr>
          <p:nvPr/>
        </p:nvPicPr>
        <p:blipFill>
          <a:blip r:embed="rId3"/>
          <a:stretch>
            <a:fillRect/>
          </a:stretch>
        </p:blipFill>
        <p:spPr>
          <a:xfrm>
            <a:off x="3088600" y="1894558"/>
            <a:ext cx="6014799" cy="1864924"/>
          </a:xfrm>
          <a:prstGeom prst="rect">
            <a:avLst/>
          </a:prstGeom>
        </p:spPr>
      </p:pic>
    </p:spTree>
    <p:extLst>
      <p:ext uri="{BB962C8B-B14F-4D97-AF65-F5344CB8AC3E}">
        <p14:creationId xmlns:p14="http://schemas.microsoft.com/office/powerpoint/2010/main" val="746098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95625-DE41-4922-6CEC-623B85171F95}"/>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2FD82E72-4692-3650-388C-87AB44992639}"/>
              </a:ext>
            </a:extLst>
          </p:cNvPr>
          <p:cNvSpPr txBox="1">
            <a:spLocks/>
          </p:cNvSpPr>
          <p:nvPr/>
        </p:nvSpPr>
        <p:spPr>
          <a:xfrm>
            <a:off x="1409701" y="3718560"/>
            <a:ext cx="9372598" cy="2407919"/>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b="1" cap="none" dirty="0"/>
              <a:t>The simple answer to this question is that I modeled it after the banking system that I personally use (PNC Bank).</a:t>
            </a:r>
          </a:p>
          <a:p>
            <a:endParaRPr lang="en-US" sz="2400" b="1" cap="none" dirty="0"/>
          </a:p>
          <a:p>
            <a:pPr>
              <a:lnSpc>
                <a:spcPts val="1650"/>
              </a:lnSpc>
              <a:buNone/>
            </a:pPr>
            <a:r>
              <a:rPr lang="en-US" sz="1400" b="0" dirty="0">
                <a:solidFill>
                  <a:srgbClr val="CCCCCC"/>
                </a:solidFill>
                <a:effectLst/>
                <a:latin typeface="Consolas" panose="020B0609020204030204" pitchFamily="49" charset="0"/>
                <a:hlinkClick r:id="rId3"/>
              </a:rPr>
              <a:t>https://www.pnc.com/content/dam/pnc-com/pdf/personal/Checking/VW_Student_fees.pdf</a:t>
            </a:r>
            <a:endParaRPr lang="en-US" sz="1400" b="0" dirty="0">
              <a:solidFill>
                <a:srgbClr val="CCCCCC"/>
              </a:solidFill>
              <a:effectLst/>
              <a:latin typeface="Consolas" panose="020B0609020204030204" pitchFamily="49" charset="0"/>
            </a:endParaRPr>
          </a:p>
          <a:p>
            <a:pPr>
              <a:lnSpc>
                <a:spcPts val="1650"/>
              </a:lnSpc>
              <a:buNone/>
            </a:pPr>
            <a:endParaRPr lang="en-US" sz="1400" b="0" dirty="0">
              <a:solidFill>
                <a:srgbClr val="CCCCCC"/>
              </a:solidFill>
              <a:effectLst/>
              <a:latin typeface="Consolas" panose="020B0609020204030204" pitchFamily="49" charset="0"/>
            </a:endParaRPr>
          </a:p>
          <a:p>
            <a:pPr>
              <a:lnSpc>
                <a:spcPts val="1650"/>
              </a:lnSpc>
            </a:pPr>
            <a:r>
              <a:rPr lang="en-US" sz="1400" b="0" dirty="0">
                <a:solidFill>
                  <a:srgbClr val="CCCCCC"/>
                </a:solidFill>
                <a:effectLst/>
                <a:latin typeface="Consolas" panose="020B0609020204030204" pitchFamily="49" charset="0"/>
                <a:hlinkClick r:id="rId4"/>
              </a:rPr>
              <a:t>https://www.pnc.com/en/rates/virtual-wallet/33414/NA</a:t>
            </a:r>
            <a:endParaRPr lang="en-US" sz="1400" dirty="0">
              <a:solidFill>
                <a:srgbClr val="CCCCCC"/>
              </a:solidFill>
              <a:latin typeface="Consolas" panose="020B0609020204030204" pitchFamily="49" charset="0"/>
            </a:endParaRPr>
          </a:p>
          <a:p>
            <a:pPr>
              <a:lnSpc>
                <a:spcPts val="1650"/>
              </a:lnSpc>
            </a:pPr>
            <a:endParaRPr lang="en-US" sz="2400" b="1" cap="none" dirty="0">
              <a:solidFill>
                <a:srgbClr val="CCCCCC"/>
              </a:solidFill>
              <a:effectLst/>
              <a:latin typeface="Consolas" panose="020B0609020204030204" pitchFamily="49" charset="0"/>
            </a:endParaRPr>
          </a:p>
        </p:txBody>
      </p:sp>
      <p:sp>
        <p:nvSpPr>
          <p:cNvPr id="2" name="Title 8">
            <a:extLst>
              <a:ext uri="{FF2B5EF4-FFF2-40B4-BE49-F238E27FC236}">
                <a16:creationId xmlns:a16="http://schemas.microsoft.com/office/drawing/2014/main" id="{A58F35AA-6941-9BB2-8E38-EC6A364D8D8E}"/>
              </a:ext>
            </a:extLst>
          </p:cNvPr>
          <p:cNvSpPr>
            <a:spLocks noGrp="1"/>
          </p:cNvSpPr>
          <p:nvPr>
            <p:ph type="title"/>
          </p:nvPr>
        </p:nvSpPr>
        <p:spPr>
          <a:xfrm>
            <a:off x="2491740" y="-182879"/>
            <a:ext cx="7208520" cy="1478279"/>
          </a:xfrm>
        </p:spPr>
        <p:txBody>
          <a:bodyPr/>
          <a:lstStyle/>
          <a:p>
            <a:pPr algn="ctr"/>
            <a:br>
              <a:rPr lang="en-US" dirty="0"/>
            </a:br>
            <a:r>
              <a:rPr lang="en-US" sz="4400" dirty="0"/>
              <a:t>Section 2 </a:t>
            </a:r>
            <a:r>
              <a:rPr lang="en-US" sz="2400" dirty="0"/>
              <a:t>Slide 6/7</a:t>
            </a:r>
            <a:br>
              <a:rPr lang="en-US" dirty="0"/>
            </a:br>
            <a:endParaRPr lang="en-US" dirty="0"/>
          </a:p>
        </p:txBody>
      </p:sp>
      <p:sp>
        <p:nvSpPr>
          <p:cNvPr id="3" name="Title 8">
            <a:extLst>
              <a:ext uri="{FF2B5EF4-FFF2-40B4-BE49-F238E27FC236}">
                <a16:creationId xmlns:a16="http://schemas.microsoft.com/office/drawing/2014/main" id="{1018BD64-6BD9-9586-D35F-D24DBFCBE97C}"/>
              </a:ext>
            </a:extLst>
          </p:cNvPr>
          <p:cNvSpPr txBox="1">
            <a:spLocks/>
          </p:cNvSpPr>
          <p:nvPr/>
        </p:nvSpPr>
        <p:spPr>
          <a:xfrm>
            <a:off x="1059179" y="2026920"/>
            <a:ext cx="10073639" cy="9601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cap="none" dirty="0">
                <a:latin typeface="+mn-lt"/>
              </a:rPr>
              <a:t>You may be wondering, “</a:t>
            </a:r>
            <a:r>
              <a:rPr lang="en-US" i="1" cap="none" dirty="0">
                <a:latin typeface="+mn-lt"/>
              </a:rPr>
              <a:t>where did you find the information to base the numbers on?</a:t>
            </a:r>
            <a:r>
              <a:rPr lang="en-US" cap="none" dirty="0">
                <a:latin typeface="+mn-lt"/>
              </a:rPr>
              <a:t>”</a:t>
            </a:r>
          </a:p>
        </p:txBody>
      </p:sp>
    </p:spTree>
    <p:extLst>
      <p:ext uri="{BB962C8B-B14F-4D97-AF65-F5344CB8AC3E}">
        <p14:creationId xmlns:p14="http://schemas.microsoft.com/office/powerpoint/2010/main" val="2193193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F43AD-531C-9DF1-FB86-E02566EC3EF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EF7C692-7F91-F6FC-B04D-36A26714FABD}"/>
              </a:ext>
            </a:extLst>
          </p:cNvPr>
          <p:cNvSpPr>
            <a:spLocks noGrp="1"/>
          </p:cNvSpPr>
          <p:nvPr>
            <p:ph type="title"/>
          </p:nvPr>
        </p:nvSpPr>
        <p:spPr>
          <a:xfrm>
            <a:off x="3078480" y="-228599"/>
            <a:ext cx="6035040" cy="1478279"/>
          </a:xfrm>
        </p:spPr>
        <p:txBody>
          <a:bodyPr/>
          <a:lstStyle/>
          <a:p>
            <a:pPr algn="ctr"/>
            <a:br>
              <a:rPr lang="en-US" dirty="0"/>
            </a:br>
            <a:r>
              <a:rPr lang="en-US" sz="4400" dirty="0"/>
              <a:t>Section 2 </a:t>
            </a:r>
            <a:r>
              <a:rPr lang="en-US" sz="2400" dirty="0"/>
              <a:t>Slide 7/7</a:t>
            </a:r>
            <a:br>
              <a:rPr lang="en-US" dirty="0"/>
            </a:br>
            <a:endParaRPr lang="en-US" dirty="0"/>
          </a:p>
        </p:txBody>
      </p:sp>
      <p:pic>
        <p:nvPicPr>
          <p:cNvPr id="2" name="Picture 1">
            <a:extLst>
              <a:ext uri="{FF2B5EF4-FFF2-40B4-BE49-F238E27FC236}">
                <a16:creationId xmlns:a16="http://schemas.microsoft.com/office/drawing/2014/main" id="{A654530C-CBD1-A897-4BC1-A8948902F092}"/>
              </a:ext>
            </a:extLst>
          </p:cNvPr>
          <p:cNvPicPr>
            <a:picLocks noChangeAspect="1"/>
          </p:cNvPicPr>
          <p:nvPr/>
        </p:nvPicPr>
        <p:blipFill>
          <a:blip r:embed="rId3"/>
          <a:stretch>
            <a:fillRect/>
          </a:stretch>
        </p:blipFill>
        <p:spPr>
          <a:xfrm>
            <a:off x="152670" y="1962883"/>
            <a:ext cx="7741187" cy="3355877"/>
          </a:xfrm>
          <a:prstGeom prst="rect">
            <a:avLst/>
          </a:prstGeom>
        </p:spPr>
      </p:pic>
      <p:sp>
        <p:nvSpPr>
          <p:cNvPr id="4" name="Title 8">
            <a:extLst>
              <a:ext uri="{FF2B5EF4-FFF2-40B4-BE49-F238E27FC236}">
                <a16:creationId xmlns:a16="http://schemas.microsoft.com/office/drawing/2014/main" id="{163768D3-117A-941B-7B09-E482BBC67406}"/>
              </a:ext>
            </a:extLst>
          </p:cNvPr>
          <p:cNvSpPr txBox="1">
            <a:spLocks/>
          </p:cNvSpPr>
          <p:nvPr/>
        </p:nvSpPr>
        <p:spPr>
          <a:xfrm>
            <a:off x="152671" y="5836919"/>
            <a:ext cx="7528290" cy="774163"/>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sz="2400" cap="none" dirty="0">
                <a:latin typeface="+mn-lt"/>
              </a:rPr>
              <a:t>I used these exact numbers in my program!</a:t>
            </a:r>
          </a:p>
        </p:txBody>
      </p:sp>
      <p:pic>
        <p:nvPicPr>
          <p:cNvPr id="8" name="Picture 7">
            <a:extLst>
              <a:ext uri="{FF2B5EF4-FFF2-40B4-BE49-F238E27FC236}">
                <a16:creationId xmlns:a16="http://schemas.microsoft.com/office/drawing/2014/main" id="{5EE0D998-8D41-F6D3-0172-14AFB4BFF8EB}"/>
              </a:ext>
            </a:extLst>
          </p:cNvPr>
          <p:cNvPicPr>
            <a:picLocks noChangeAspect="1"/>
          </p:cNvPicPr>
          <p:nvPr/>
        </p:nvPicPr>
        <p:blipFill>
          <a:blip r:embed="rId4"/>
          <a:stretch>
            <a:fillRect/>
          </a:stretch>
        </p:blipFill>
        <p:spPr>
          <a:xfrm>
            <a:off x="8220761" y="1601132"/>
            <a:ext cx="3454296" cy="4079010"/>
          </a:xfrm>
          <a:prstGeom prst="rect">
            <a:avLst/>
          </a:prstGeom>
        </p:spPr>
      </p:pic>
      <p:sp>
        <p:nvSpPr>
          <p:cNvPr id="10" name="Title 8">
            <a:extLst>
              <a:ext uri="{FF2B5EF4-FFF2-40B4-BE49-F238E27FC236}">
                <a16:creationId xmlns:a16="http://schemas.microsoft.com/office/drawing/2014/main" id="{685D70B4-4B8A-EA7A-6C7B-CE41CFD71A90}"/>
              </a:ext>
            </a:extLst>
          </p:cNvPr>
          <p:cNvSpPr txBox="1">
            <a:spLocks/>
          </p:cNvSpPr>
          <p:nvPr/>
        </p:nvSpPr>
        <p:spPr>
          <a:xfrm>
            <a:off x="190038" y="1188720"/>
            <a:ext cx="7703819" cy="774163"/>
          </a:xfrm>
          <a:prstGeom prst="rect">
            <a:avLst/>
          </a:prstGeom>
          <a:ln>
            <a:solidFill>
              <a:schemeClr val="accent2"/>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sz="2000" b="1" cap="none" dirty="0"/>
              <a:t>Official PNC Bank Numbers</a:t>
            </a:r>
          </a:p>
          <a:p>
            <a:pPr algn="ctr"/>
            <a:r>
              <a:rPr lang="en-US" sz="2000" b="1" cap="none" dirty="0"/>
              <a:t>V	V	V	V</a:t>
            </a:r>
          </a:p>
        </p:txBody>
      </p:sp>
      <p:sp>
        <p:nvSpPr>
          <p:cNvPr id="11" name="Title 8">
            <a:extLst>
              <a:ext uri="{FF2B5EF4-FFF2-40B4-BE49-F238E27FC236}">
                <a16:creationId xmlns:a16="http://schemas.microsoft.com/office/drawing/2014/main" id="{FEF88470-E995-B33C-CA1C-031E2C3559DA}"/>
              </a:ext>
            </a:extLst>
          </p:cNvPr>
          <p:cNvSpPr txBox="1">
            <a:spLocks/>
          </p:cNvSpPr>
          <p:nvPr/>
        </p:nvSpPr>
        <p:spPr>
          <a:xfrm>
            <a:off x="8220761" y="792480"/>
            <a:ext cx="3454295" cy="651875"/>
          </a:xfrm>
          <a:prstGeom prst="rect">
            <a:avLst/>
          </a:prstGeom>
          <a:ln>
            <a:solidFill>
              <a:schemeClr val="tx2"/>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sz="2000" b="1" cap="none" dirty="0"/>
              <a:t>My Code</a:t>
            </a:r>
          </a:p>
          <a:p>
            <a:pPr algn="ctr"/>
            <a:r>
              <a:rPr lang="en-US" sz="2000" b="1" cap="none" dirty="0"/>
              <a:t>V</a:t>
            </a:r>
          </a:p>
        </p:txBody>
      </p:sp>
      <p:pic>
        <p:nvPicPr>
          <p:cNvPr id="13" name="Picture 12">
            <a:extLst>
              <a:ext uri="{FF2B5EF4-FFF2-40B4-BE49-F238E27FC236}">
                <a16:creationId xmlns:a16="http://schemas.microsoft.com/office/drawing/2014/main" id="{F3E9745B-9CC1-3839-796D-3452A4A9684C}"/>
              </a:ext>
            </a:extLst>
          </p:cNvPr>
          <p:cNvPicPr>
            <a:picLocks noChangeAspect="1"/>
          </p:cNvPicPr>
          <p:nvPr/>
        </p:nvPicPr>
        <p:blipFill>
          <a:blip r:embed="rId5"/>
          <a:stretch>
            <a:fillRect/>
          </a:stretch>
        </p:blipFill>
        <p:spPr>
          <a:xfrm>
            <a:off x="8220760" y="5318760"/>
            <a:ext cx="3454296" cy="1460968"/>
          </a:xfrm>
          <a:prstGeom prst="rect">
            <a:avLst/>
          </a:prstGeom>
        </p:spPr>
      </p:pic>
    </p:spTree>
    <p:extLst>
      <p:ext uri="{BB962C8B-B14F-4D97-AF65-F5344CB8AC3E}">
        <p14:creationId xmlns:p14="http://schemas.microsoft.com/office/powerpoint/2010/main" val="1073186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57E7B-37EC-E6B9-A188-00AB550DA08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70DCCD7-09EC-2401-7045-72D7CB6C428C}"/>
              </a:ext>
            </a:extLst>
          </p:cNvPr>
          <p:cNvSpPr>
            <a:spLocks noGrp="1"/>
          </p:cNvSpPr>
          <p:nvPr>
            <p:ph type="title"/>
          </p:nvPr>
        </p:nvSpPr>
        <p:spPr>
          <a:xfrm>
            <a:off x="3078480" y="-228599"/>
            <a:ext cx="6035040" cy="1478279"/>
          </a:xfrm>
        </p:spPr>
        <p:txBody>
          <a:bodyPr/>
          <a:lstStyle/>
          <a:p>
            <a:pPr algn="ctr"/>
            <a:br>
              <a:rPr lang="en-US" dirty="0"/>
            </a:br>
            <a:r>
              <a:rPr lang="en-US" sz="4400" dirty="0"/>
              <a:t>Section 3 </a:t>
            </a:r>
            <a:r>
              <a:rPr lang="en-US" sz="2400" dirty="0"/>
              <a:t>Slide 1/4</a:t>
            </a:r>
            <a:br>
              <a:rPr lang="en-US" dirty="0"/>
            </a:br>
            <a:r>
              <a:rPr lang="en-US" sz="3600" dirty="0"/>
              <a:t>Transactions.h</a:t>
            </a:r>
            <a:endParaRPr lang="en-US" dirty="0"/>
          </a:p>
        </p:txBody>
      </p:sp>
      <p:pic>
        <p:nvPicPr>
          <p:cNvPr id="3" name="Picture 2">
            <a:extLst>
              <a:ext uri="{FF2B5EF4-FFF2-40B4-BE49-F238E27FC236}">
                <a16:creationId xmlns:a16="http://schemas.microsoft.com/office/drawing/2014/main" id="{220BC6FB-C84C-1775-269A-006F7748B2E1}"/>
              </a:ext>
            </a:extLst>
          </p:cNvPr>
          <p:cNvPicPr>
            <a:picLocks noChangeAspect="1"/>
          </p:cNvPicPr>
          <p:nvPr/>
        </p:nvPicPr>
        <p:blipFill>
          <a:blip r:embed="rId3"/>
          <a:stretch>
            <a:fillRect/>
          </a:stretch>
        </p:blipFill>
        <p:spPr>
          <a:xfrm>
            <a:off x="243170" y="1859280"/>
            <a:ext cx="6873035" cy="4752486"/>
          </a:xfrm>
          <a:prstGeom prst="rect">
            <a:avLst/>
          </a:prstGeom>
        </p:spPr>
      </p:pic>
      <p:sp>
        <p:nvSpPr>
          <p:cNvPr id="4" name="Title 8">
            <a:extLst>
              <a:ext uri="{FF2B5EF4-FFF2-40B4-BE49-F238E27FC236}">
                <a16:creationId xmlns:a16="http://schemas.microsoft.com/office/drawing/2014/main" id="{CF7B3471-68FE-1309-2F6E-157D061068A8}"/>
              </a:ext>
            </a:extLst>
          </p:cNvPr>
          <p:cNvSpPr txBox="1">
            <a:spLocks/>
          </p:cNvSpPr>
          <p:nvPr/>
        </p:nvSpPr>
        <p:spPr>
          <a:xfrm>
            <a:off x="7475220" y="3108960"/>
            <a:ext cx="4328160" cy="2253126"/>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b="1" u="sng" cap="none" dirty="0"/>
              <a:t>Transactions.h </a:t>
            </a:r>
          </a:p>
          <a:p>
            <a:r>
              <a:rPr lang="en-US" cap="none" dirty="0"/>
              <a:t>Defines the Transaction class for tracking financial transactions.</a:t>
            </a:r>
          </a:p>
        </p:txBody>
      </p:sp>
    </p:spTree>
    <p:extLst>
      <p:ext uri="{BB962C8B-B14F-4D97-AF65-F5344CB8AC3E}">
        <p14:creationId xmlns:p14="http://schemas.microsoft.com/office/powerpoint/2010/main" val="1352087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259572" y="813473"/>
            <a:ext cx="10932429" cy="6044528"/>
          </a:xfrm>
        </p:spPr>
        <p:txBody>
          <a:bodyPr/>
          <a:lstStyle/>
          <a:p>
            <a:pPr algn="l"/>
            <a:br>
              <a:rPr lang="en-US" sz="3600" cap="none" dirty="0">
                <a:latin typeface="+mn-lt"/>
              </a:rPr>
            </a:br>
            <a:br>
              <a:rPr lang="en-US" sz="3600" cap="none" dirty="0">
                <a:latin typeface="+mn-lt"/>
              </a:rPr>
            </a:br>
            <a:r>
              <a:rPr lang="en-US" sz="3600" cap="none" dirty="0">
                <a:latin typeface="+mn-lt"/>
              </a:rPr>
              <a:t>1. Use of Operator Overloading </a:t>
            </a:r>
            <a:br>
              <a:rPr lang="en-US" sz="3600" cap="none" dirty="0">
                <a:latin typeface="+mn-lt"/>
              </a:rPr>
            </a:br>
            <a:r>
              <a:rPr lang="en-US" sz="3600" cap="none" dirty="0">
                <a:latin typeface="+mn-lt"/>
              </a:rPr>
              <a:t>2. Inheritance and Polymorphism</a:t>
            </a:r>
            <a:br>
              <a:rPr lang="en-US" sz="3600" cap="none" dirty="0">
                <a:latin typeface="+mn-lt"/>
              </a:rPr>
            </a:br>
            <a:r>
              <a:rPr lang="en-US" sz="3600" cap="none" dirty="0">
                <a:latin typeface="+mn-lt"/>
              </a:rPr>
              <a:t>3. Linked Lists and Special Classes</a:t>
            </a:r>
            <a:br>
              <a:rPr lang="en-US" sz="3600" cap="none" dirty="0">
                <a:latin typeface="+mn-lt"/>
              </a:rPr>
            </a:br>
            <a:r>
              <a:rPr lang="en-US" sz="3600" cap="none" dirty="0">
                <a:latin typeface="+mn-lt"/>
              </a:rPr>
              <a:t>4. Templates for Generic Programming</a:t>
            </a:r>
            <a:br>
              <a:rPr lang="en-US" sz="3600" cap="none" dirty="0">
                <a:latin typeface="+mn-lt"/>
              </a:rPr>
            </a:br>
            <a:r>
              <a:rPr lang="en-US" sz="3600" cap="none" dirty="0">
                <a:latin typeface="+mn-lt"/>
              </a:rPr>
              <a:t>5. Extensive Exception Handling</a:t>
            </a:r>
          </a:p>
        </p:txBody>
      </p:sp>
      <p:sp>
        <p:nvSpPr>
          <p:cNvPr id="2" name="Title 2">
            <a:extLst>
              <a:ext uri="{FF2B5EF4-FFF2-40B4-BE49-F238E27FC236}">
                <a16:creationId xmlns:a16="http://schemas.microsoft.com/office/drawing/2014/main" id="{719C2BDC-20EA-BE98-4456-5E68B5655A42}"/>
              </a:ext>
            </a:extLst>
          </p:cNvPr>
          <p:cNvSpPr txBox="1">
            <a:spLocks/>
          </p:cNvSpPr>
          <p:nvPr/>
        </p:nvSpPr>
        <p:spPr>
          <a:xfrm>
            <a:off x="76200" y="81347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latin typeface="+mn-lt"/>
              </a:rPr>
              <a:t>Features of my Banking System</a:t>
            </a:r>
          </a:p>
        </p:txBody>
      </p:sp>
    </p:spTree>
    <p:extLst>
      <p:ext uri="{BB962C8B-B14F-4D97-AF65-F5344CB8AC3E}">
        <p14:creationId xmlns:p14="http://schemas.microsoft.com/office/powerpoint/2010/main" val="467869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A9F24-7F72-9CC5-3823-C2C7BC10881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C7A6867-C7E0-B8CB-D3D8-BD1930A70945}"/>
              </a:ext>
            </a:extLst>
          </p:cNvPr>
          <p:cNvSpPr>
            <a:spLocks noGrp="1"/>
          </p:cNvSpPr>
          <p:nvPr>
            <p:ph type="title"/>
          </p:nvPr>
        </p:nvSpPr>
        <p:spPr>
          <a:xfrm>
            <a:off x="2922270" y="-213359"/>
            <a:ext cx="6347460" cy="1478279"/>
          </a:xfrm>
        </p:spPr>
        <p:txBody>
          <a:bodyPr/>
          <a:lstStyle/>
          <a:p>
            <a:pPr algn="ctr"/>
            <a:br>
              <a:rPr lang="en-US" dirty="0"/>
            </a:br>
            <a:r>
              <a:rPr lang="en-US" sz="4400" dirty="0"/>
              <a:t>Section 3 </a:t>
            </a:r>
            <a:r>
              <a:rPr lang="en-US" sz="2400" dirty="0"/>
              <a:t>Slide 1/4</a:t>
            </a:r>
            <a:br>
              <a:rPr lang="en-US" dirty="0"/>
            </a:br>
            <a:r>
              <a:rPr lang="en-US" sz="3600" dirty="0"/>
              <a:t>Transactions_LIST.h </a:t>
            </a:r>
            <a:r>
              <a:rPr lang="en-US" sz="2400" dirty="0"/>
              <a:t>part 1</a:t>
            </a:r>
            <a:endParaRPr lang="en-US" dirty="0"/>
          </a:p>
        </p:txBody>
      </p:sp>
      <p:pic>
        <p:nvPicPr>
          <p:cNvPr id="3" name="Picture 2">
            <a:extLst>
              <a:ext uri="{FF2B5EF4-FFF2-40B4-BE49-F238E27FC236}">
                <a16:creationId xmlns:a16="http://schemas.microsoft.com/office/drawing/2014/main" id="{4BE77838-6A29-477B-115A-6DAF29F7130F}"/>
              </a:ext>
            </a:extLst>
          </p:cNvPr>
          <p:cNvPicPr>
            <a:picLocks noChangeAspect="1"/>
          </p:cNvPicPr>
          <p:nvPr/>
        </p:nvPicPr>
        <p:blipFill>
          <a:blip r:embed="rId3"/>
          <a:stretch>
            <a:fillRect/>
          </a:stretch>
        </p:blipFill>
        <p:spPr>
          <a:xfrm>
            <a:off x="519632" y="1735591"/>
            <a:ext cx="4805276" cy="4650267"/>
          </a:xfrm>
          <a:prstGeom prst="rect">
            <a:avLst/>
          </a:prstGeom>
        </p:spPr>
      </p:pic>
      <p:pic>
        <p:nvPicPr>
          <p:cNvPr id="5" name="Picture 4">
            <a:extLst>
              <a:ext uri="{FF2B5EF4-FFF2-40B4-BE49-F238E27FC236}">
                <a16:creationId xmlns:a16="http://schemas.microsoft.com/office/drawing/2014/main" id="{D3FAD709-84D7-222A-7BF4-AB997866037C}"/>
              </a:ext>
            </a:extLst>
          </p:cNvPr>
          <p:cNvPicPr>
            <a:picLocks noChangeAspect="1"/>
          </p:cNvPicPr>
          <p:nvPr/>
        </p:nvPicPr>
        <p:blipFill>
          <a:blip r:embed="rId4"/>
          <a:stretch>
            <a:fillRect/>
          </a:stretch>
        </p:blipFill>
        <p:spPr>
          <a:xfrm>
            <a:off x="5778120" y="1735591"/>
            <a:ext cx="5742646" cy="4650267"/>
          </a:xfrm>
          <a:prstGeom prst="rect">
            <a:avLst/>
          </a:prstGeom>
        </p:spPr>
      </p:pic>
    </p:spTree>
    <p:extLst>
      <p:ext uri="{BB962C8B-B14F-4D97-AF65-F5344CB8AC3E}">
        <p14:creationId xmlns:p14="http://schemas.microsoft.com/office/powerpoint/2010/main" val="1294177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28E6E-2427-5459-DD4A-A596FC0A33F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7537280-1426-71CD-FDD4-542E6438562A}"/>
              </a:ext>
            </a:extLst>
          </p:cNvPr>
          <p:cNvSpPr>
            <a:spLocks noGrp="1"/>
          </p:cNvSpPr>
          <p:nvPr>
            <p:ph type="title"/>
          </p:nvPr>
        </p:nvSpPr>
        <p:spPr>
          <a:xfrm>
            <a:off x="2922270" y="-213359"/>
            <a:ext cx="6347460" cy="1478279"/>
          </a:xfrm>
        </p:spPr>
        <p:txBody>
          <a:bodyPr/>
          <a:lstStyle/>
          <a:p>
            <a:pPr algn="ctr"/>
            <a:br>
              <a:rPr lang="en-US" dirty="0"/>
            </a:br>
            <a:r>
              <a:rPr lang="en-US" sz="4400" dirty="0"/>
              <a:t>Section 3 </a:t>
            </a:r>
            <a:r>
              <a:rPr lang="en-US" sz="2400" dirty="0"/>
              <a:t>Slide 1/4</a:t>
            </a:r>
            <a:br>
              <a:rPr lang="en-US" dirty="0"/>
            </a:br>
            <a:r>
              <a:rPr lang="en-US" sz="3600" dirty="0"/>
              <a:t>Transactions_LIST.h </a:t>
            </a:r>
            <a:r>
              <a:rPr lang="en-US" sz="2400" dirty="0"/>
              <a:t>part 2</a:t>
            </a:r>
            <a:endParaRPr lang="en-US" dirty="0"/>
          </a:p>
        </p:txBody>
      </p:sp>
      <p:sp>
        <p:nvSpPr>
          <p:cNvPr id="2" name="Title 8">
            <a:extLst>
              <a:ext uri="{FF2B5EF4-FFF2-40B4-BE49-F238E27FC236}">
                <a16:creationId xmlns:a16="http://schemas.microsoft.com/office/drawing/2014/main" id="{3D9267A9-BF79-C400-2F54-0CBA8917836B}"/>
              </a:ext>
            </a:extLst>
          </p:cNvPr>
          <p:cNvSpPr txBox="1">
            <a:spLocks/>
          </p:cNvSpPr>
          <p:nvPr/>
        </p:nvSpPr>
        <p:spPr>
          <a:xfrm>
            <a:off x="342900" y="2339340"/>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b="1" u="sng" cap="none" dirty="0"/>
              <a:t>Transactions_List.h </a:t>
            </a:r>
          </a:p>
          <a:p>
            <a:r>
              <a:rPr lang="en-US" cap="none" dirty="0"/>
              <a:t>1. </a:t>
            </a:r>
            <a:r>
              <a:rPr lang="en-US" b="1" cap="none" dirty="0"/>
              <a:t>Defines the ability to create, assign, and display banking transactions using a linked list structure. </a:t>
            </a:r>
          </a:p>
          <a:p>
            <a:endParaRPr lang="en-US" cap="none" dirty="0"/>
          </a:p>
          <a:p>
            <a:r>
              <a:rPr lang="en-US" cap="none" dirty="0"/>
              <a:t>2. </a:t>
            </a:r>
            <a:r>
              <a:rPr lang="en-US" b="1" cap="none" dirty="0"/>
              <a:t>Each transaction is assigned using a randomly generated 10-digit number </a:t>
            </a:r>
          </a:p>
          <a:p>
            <a:r>
              <a:rPr lang="en-US" cap="none" dirty="0"/>
              <a:t>(for example, “TXN-5186102674”) </a:t>
            </a:r>
          </a:p>
          <a:p>
            <a:r>
              <a:rPr lang="en-US" cap="none" dirty="0"/>
              <a:t>which is added whenever a banking action is performed (withdrawal, transfer, deposit)</a:t>
            </a:r>
          </a:p>
        </p:txBody>
      </p:sp>
    </p:spTree>
    <p:extLst>
      <p:ext uri="{BB962C8B-B14F-4D97-AF65-F5344CB8AC3E}">
        <p14:creationId xmlns:p14="http://schemas.microsoft.com/office/powerpoint/2010/main" val="3859663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DED3F-6028-E0B8-0628-098572F6161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9C79673-7E2F-1CEA-4AE3-9A1CF0B663E8}"/>
              </a:ext>
            </a:extLst>
          </p:cNvPr>
          <p:cNvSpPr>
            <a:spLocks noGrp="1"/>
          </p:cNvSpPr>
          <p:nvPr>
            <p:ph type="title"/>
          </p:nvPr>
        </p:nvSpPr>
        <p:spPr>
          <a:xfrm>
            <a:off x="3078480" y="-228599"/>
            <a:ext cx="6035040" cy="1478279"/>
          </a:xfrm>
        </p:spPr>
        <p:txBody>
          <a:bodyPr/>
          <a:lstStyle/>
          <a:p>
            <a:pPr algn="ctr"/>
            <a:br>
              <a:rPr lang="en-US" dirty="0"/>
            </a:br>
            <a:r>
              <a:rPr lang="en-US" sz="4400" dirty="0"/>
              <a:t>Section 3 </a:t>
            </a:r>
            <a:r>
              <a:rPr lang="en-US" sz="2400" dirty="0"/>
              <a:t>Slide 1/4</a:t>
            </a:r>
            <a:br>
              <a:rPr lang="en-US" dirty="0"/>
            </a:br>
            <a:r>
              <a:rPr lang="en-US" sz="3600" dirty="0"/>
              <a:t>Transactions.cpp</a:t>
            </a:r>
            <a:endParaRPr lang="en-US" dirty="0"/>
          </a:p>
        </p:txBody>
      </p:sp>
      <p:sp>
        <p:nvSpPr>
          <p:cNvPr id="4" name="Title 8">
            <a:extLst>
              <a:ext uri="{FF2B5EF4-FFF2-40B4-BE49-F238E27FC236}">
                <a16:creationId xmlns:a16="http://schemas.microsoft.com/office/drawing/2014/main" id="{DD1AA6C7-FA22-FAF0-6109-303452EC93FE}"/>
              </a:ext>
            </a:extLst>
          </p:cNvPr>
          <p:cNvSpPr txBox="1">
            <a:spLocks/>
          </p:cNvSpPr>
          <p:nvPr/>
        </p:nvSpPr>
        <p:spPr>
          <a:xfrm>
            <a:off x="5798820" y="1790277"/>
            <a:ext cx="6103620" cy="4080932"/>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b="1" u="sng" cap="none" dirty="0"/>
              <a:t>Transactions.cpp </a:t>
            </a:r>
          </a:p>
          <a:p>
            <a:r>
              <a:rPr lang="en-US" sz="2800" cap="none" dirty="0"/>
              <a:t>Allows for transactions to be displayed with a base message, includes a getter for the transaction ID, the source of the transaction, and the amount of money involved.</a:t>
            </a:r>
          </a:p>
          <a:p>
            <a:endParaRPr lang="en-US" sz="2800" cap="none" dirty="0"/>
          </a:p>
          <a:p>
            <a:r>
              <a:rPr lang="en-US" sz="2800" cap="none" dirty="0"/>
              <a:t>There is also error handling for certain events.</a:t>
            </a:r>
          </a:p>
        </p:txBody>
      </p:sp>
      <p:pic>
        <p:nvPicPr>
          <p:cNvPr id="2" name="Picture 1">
            <a:extLst>
              <a:ext uri="{FF2B5EF4-FFF2-40B4-BE49-F238E27FC236}">
                <a16:creationId xmlns:a16="http://schemas.microsoft.com/office/drawing/2014/main" id="{90D8161E-DE1D-A659-A72D-2FCAF0A9F852}"/>
              </a:ext>
            </a:extLst>
          </p:cNvPr>
          <p:cNvPicPr>
            <a:picLocks noChangeAspect="1"/>
          </p:cNvPicPr>
          <p:nvPr/>
        </p:nvPicPr>
        <p:blipFill>
          <a:blip r:embed="rId3"/>
          <a:stretch>
            <a:fillRect/>
          </a:stretch>
        </p:blipFill>
        <p:spPr>
          <a:xfrm>
            <a:off x="725427" y="1405468"/>
            <a:ext cx="4706106" cy="4850551"/>
          </a:xfrm>
          <a:prstGeom prst="rect">
            <a:avLst/>
          </a:prstGeom>
        </p:spPr>
      </p:pic>
    </p:spTree>
    <p:extLst>
      <p:ext uri="{BB962C8B-B14F-4D97-AF65-F5344CB8AC3E}">
        <p14:creationId xmlns:p14="http://schemas.microsoft.com/office/powerpoint/2010/main" val="3948782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5356A-C0B4-8988-84C8-92783A690B4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654F14C-8A94-B523-5F7D-9FF0120AC92A}"/>
              </a:ext>
            </a:extLst>
          </p:cNvPr>
          <p:cNvSpPr>
            <a:spLocks noGrp="1"/>
          </p:cNvSpPr>
          <p:nvPr>
            <p:ph type="title"/>
          </p:nvPr>
        </p:nvSpPr>
        <p:spPr>
          <a:xfrm>
            <a:off x="2922269" y="0"/>
            <a:ext cx="6347460" cy="1478279"/>
          </a:xfrm>
        </p:spPr>
        <p:txBody>
          <a:bodyPr/>
          <a:lstStyle/>
          <a:p>
            <a:pPr algn="ctr"/>
            <a:br>
              <a:rPr lang="en-US" dirty="0"/>
            </a:br>
            <a:r>
              <a:rPr lang="en-US" sz="4400" dirty="0"/>
              <a:t>Section 4 </a:t>
            </a:r>
            <a:r>
              <a:rPr lang="en-US" sz="2400" dirty="0"/>
              <a:t>Slide 1/4</a:t>
            </a:r>
            <a:br>
              <a:rPr lang="en-US" dirty="0"/>
            </a:br>
            <a:r>
              <a:rPr lang="en-US" sz="3600" dirty="0"/>
              <a:t>Interest_Rates.h </a:t>
            </a:r>
            <a:r>
              <a:rPr lang="en-US" sz="2400" dirty="0"/>
              <a:t>part 1</a:t>
            </a:r>
            <a:endParaRPr lang="en-US" dirty="0"/>
          </a:p>
        </p:txBody>
      </p:sp>
      <p:pic>
        <p:nvPicPr>
          <p:cNvPr id="3" name="Picture 2">
            <a:extLst>
              <a:ext uri="{FF2B5EF4-FFF2-40B4-BE49-F238E27FC236}">
                <a16:creationId xmlns:a16="http://schemas.microsoft.com/office/drawing/2014/main" id="{B6643040-6F4B-B44F-16FA-C907B6C20BEE}"/>
              </a:ext>
            </a:extLst>
          </p:cNvPr>
          <p:cNvPicPr>
            <a:picLocks noChangeAspect="1"/>
          </p:cNvPicPr>
          <p:nvPr/>
        </p:nvPicPr>
        <p:blipFill>
          <a:blip r:embed="rId3"/>
          <a:stretch>
            <a:fillRect/>
          </a:stretch>
        </p:blipFill>
        <p:spPr>
          <a:xfrm>
            <a:off x="2964220" y="1846728"/>
            <a:ext cx="6263559" cy="4401671"/>
          </a:xfrm>
          <a:prstGeom prst="rect">
            <a:avLst/>
          </a:prstGeom>
        </p:spPr>
      </p:pic>
    </p:spTree>
    <p:extLst>
      <p:ext uri="{BB962C8B-B14F-4D97-AF65-F5344CB8AC3E}">
        <p14:creationId xmlns:p14="http://schemas.microsoft.com/office/powerpoint/2010/main" val="94721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3CF5E-DB64-6347-A4A9-B1693DC281DF}"/>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E1F313F2-0CF1-DA43-EDDB-10DED0117260}"/>
              </a:ext>
            </a:extLst>
          </p:cNvPr>
          <p:cNvSpPr txBox="1">
            <a:spLocks/>
          </p:cNvSpPr>
          <p:nvPr/>
        </p:nvSpPr>
        <p:spPr>
          <a:xfrm>
            <a:off x="815340" y="1516380"/>
            <a:ext cx="10317480" cy="5213126"/>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800" b="1" cap="none" dirty="0"/>
              <a:t>Main Points</a:t>
            </a:r>
            <a:r>
              <a:rPr lang="en-US" sz="1800" b="1" cap="none" dirty="0"/>
              <a:t>:</a:t>
            </a:r>
          </a:p>
          <a:p>
            <a:r>
              <a:rPr lang="en-US" sz="2400" b="1" u="sng" cap="none" dirty="0">
                <a:latin typeface="+mn-lt"/>
              </a:rPr>
              <a:t>Purpose: Dynamically allocate interest rates for different account types.</a:t>
            </a:r>
          </a:p>
          <a:p>
            <a:endParaRPr lang="en-US" sz="2400" b="1" u="sng" cap="none" dirty="0">
              <a:latin typeface="+mn-lt"/>
            </a:endParaRPr>
          </a:p>
          <a:p>
            <a:r>
              <a:rPr lang="en-US" sz="2400" b="1" cap="none" dirty="0">
                <a:latin typeface="+mn-lt"/>
              </a:rPr>
              <a:t>Account Types &amp; Interest Rates:</a:t>
            </a:r>
          </a:p>
          <a:p>
            <a:pPr marL="457200" indent="-457200">
              <a:buAutoNum type="arabicPeriod"/>
            </a:pPr>
            <a:r>
              <a:rPr lang="en-US" sz="2400" cap="none" dirty="0">
                <a:latin typeface="+mn-lt"/>
              </a:rPr>
              <a:t>Spending: No interest.</a:t>
            </a:r>
          </a:p>
          <a:p>
            <a:pPr marL="457200" indent="-457200">
              <a:buAutoNum type="arabicPeriod"/>
            </a:pPr>
            <a:r>
              <a:rPr lang="en-US" sz="2400" cap="none" dirty="0">
                <a:latin typeface="+mn-lt"/>
              </a:rPr>
              <a:t>Reserve:</a:t>
            </a:r>
          </a:p>
          <a:p>
            <a:pPr marL="914400" lvl="1" indent="-457200">
              <a:buAutoNum type="arabicPeriod"/>
            </a:pPr>
            <a:r>
              <a:rPr lang="en-US" sz="2000" cap="none" dirty="0">
                <a:latin typeface="+mn-lt"/>
              </a:rPr>
              <a:t>Minimum balance to earn interest: $1.00.</a:t>
            </a:r>
          </a:p>
          <a:p>
            <a:pPr marL="914400" lvl="1" indent="-457200">
              <a:buAutoNum type="arabicPeriod"/>
            </a:pPr>
            <a:r>
              <a:rPr lang="en-US" sz="2000" cap="none" dirty="0">
                <a:latin typeface="+mn-lt"/>
              </a:rPr>
              <a:t>Interest Rate / APY: 0.01%.</a:t>
            </a:r>
          </a:p>
          <a:p>
            <a:pPr marL="457200" indent="-457200">
              <a:buAutoNum type="arabicPeriod"/>
            </a:pPr>
            <a:r>
              <a:rPr lang="en-US" sz="2400" cap="none" dirty="0">
                <a:latin typeface="+mn-lt"/>
              </a:rPr>
              <a:t>Growth:</a:t>
            </a:r>
          </a:p>
          <a:p>
            <a:pPr marL="914400" lvl="1" indent="-457200">
              <a:buAutoNum type="arabicPeriod"/>
            </a:pPr>
            <a:r>
              <a:rPr lang="en-US" sz="2000" cap="none" dirty="0">
                <a:latin typeface="+mn-lt"/>
              </a:rPr>
              <a:t>Balance $1.00  $2,499.99: Interest Rate / APY 0.02%.</a:t>
            </a:r>
          </a:p>
          <a:p>
            <a:pPr marL="914400" lvl="1" indent="-457200">
              <a:buAutoNum type="arabicPeriod"/>
            </a:pPr>
            <a:r>
              <a:rPr lang="en-US" sz="2000" cap="none" dirty="0">
                <a:latin typeface="+mn-lt"/>
              </a:rPr>
              <a:t>Balance $2,500.00 and above: Interest Rate / APY 0.03%.</a:t>
            </a:r>
          </a:p>
          <a:p>
            <a:pPr marL="914400" lvl="1" indent="-457200">
              <a:buAutoNum type="arabicPeriod"/>
            </a:pPr>
            <a:endParaRPr lang="en-US" sz="1000" cap="none" dirty="0">
              <a:latin typeface="+mn-lt"/>
            </a:endParaRPr>
          </a:p>
          <a:p>
            <a:pPr marL="457200" indent="-457200">
              <a:buAutoNum type="arabicPeriod"/>
            </a:pPr>
            <a:r>
              <a:rPr lang="en-US" sz="2400" cap="none" dirty="0">
                <a:latin typeface="+mn-lt"/>
              </a:rPr>
              <a:t>Class: InterestRate:</a:t>
            </a:r>
          </a:p>
          <a:p>
            <a:pPr marL="457200" indent="-457200">
              <a:buAutoNum type="arabicPeriod"/>
            </a:pPr>
            <a:r>
              <a:rPr lang="en-US" sz="2400" cap="none" dirty="0">
                <a:latin typeface="+mn-lt"/>
              </a:rPr>
              <a:t>Stores base interest rate.</a:t>
            </a:r>
          </a:p>
          <a:p>
            <a:pPr marL="457200" indent="-457200">
              <a:buAutoNum type="arabicPeriod"/>
            </a:pPr>
            <a:r>
              <a:rPr lang="en-US" sz="2400" cap="none" dirty="0">
                <a:latin typeface="+mn-lt"/>
              </a:rPr>
              <a:t>Stores account type for applicable rates.</a:t>
            </a:r>
            <a:endParaRPr lang="en-US" sz="2000" cap="none" dirty="0"/>
          </a:p>
        </p:txBody>
      </p:sp>
      <p:sp>
        <p:nvSpPr>
          <p:cNvPr id="2" name="Title 8">
            <a:extLst>
              <a:ext uri="{FF2B5EF4-FFF2-40B4-BE49-F238E27FC236}">
                <a16:creationId xmlns:a16="http://schemas.microsoft.com/office/drawing/2014/main" id="{496A50F1-238E-7DE7-6245-8F09EF8EDC13}"/>
              </a:ext>
            </a:extLst>
          </p:cNvPr>
          <p:cNvSpPr>
            <a:spLocks noGrp="1"/>
          </p:cNvSpPr>
          <p:nvPr>
            <p:ph type="title"/>
          </p:nvPr>
        </p:nvSpPr>
        <p:spPr>
          <a:xfrm>
            <a:off x="2491740" y="-182879"/>
            <a:ext cx="7208520" cy="1478279"/>
          </a:xfrm>
        </p:spPr>
        <p:txBody>
          <a:bodyPr/>
          <a:lstStyle/>
          <a:p>
            <a:pPr algn="ctr"/>
            <a:br>
              <a:rPr lang="en-US" dirty="0"/>
            </a:br>
            <a:r>
              <a:rPr lang="en-US" sz="5400" dirty="0"/>
              <a:t>Section 4 </a:t>
            </a:r>
            <a:r>
              <a:rPr lang="en-US" sz="3200" dirty="0"/>
              <a:t>Slide 1/4</a:t>
            </a:r>
            <a:br>
              <a:rPr lang="en-US" sz="4400" dirty="0"/>
            </a:br>
            <a:r>
              <a:rPr lang="en-US" sz="4400" dirty="0"/>
              <a:t>Interest_Rates.h </a:t>
            </a:r>
            <a:r>
              <a:rPr lang="en-US" sz="3200" dirty="0"/>
              <a:t>part 2</a:t>
            </a:r>
            <a:endParaRPr lang="en-US" dirty="0"/>
          </a:p>
        </p:txBody>
      </p:sp>
    </p:spTree>
    <p:extLst>
      <p:ext uri="{BB962C8B-B14F-4D97-AF65-F5344CB8AC3E}">
        <p14:creationId xmlns:p14="http://schemas.microsoft.com/office/powerpoint/2010/main" val="3856937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4A960-75B9-733B-C763-047BBE81627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F3E3EB7-4DBC-0806-CE21-64A573EDCDD2}"/>
              </a:ext>
            </a:extLst>
          </p:cNvPr>
          <p:cNvSpPr>
            <a:spLocks noGrp="1"/>
          </p:cNvSpPr>
          <p:nvPr>
            <p:ph type="title"/>
          </p:nvPr>
        </p:nvSpPr>
        <p:spPr>
          <a:xfrm>
            <a:off x="2922269" y="0"/>
            <a:ext cx="6347460" cy="1478279"/>
          </a:xfrm>
        </p:spPr>
        <p:txBody>
          <a:bodyPr/>
          <a:lstStyle/>
          <a:p>
            <a:pPr algn="ctr"/>
            <a:br>
              <a:rPr lang="en-US" dirty="0"/>
            </a:br>
            <a:r>
              <a:rPr lang="en-US" sz="4400" dirty="0"/>
              <a:t>Section 4 </a:t>
            </a:r>
            <a:r>
              <a:rPr lang="en-US" sz="2400" dirty="0"/>
              <a:t>Slide 1/4</a:t>
            </a:r>
            <a:br>
              <a:rPr lang="en-US" dirty="0"/>
            </a:br>
            <a:r>
              <a:rPr lang="en-US" sz="3600" dirty="0"/>
              <a:t>Interest_Rates.cpp </a:t>
            </a:r>
            <a:r>
              <a:rPr lang="en-US" sz="2400" dirty="0"/>
              <a:t>part 1</a:t>
            </a:r>
            <a:endParaRPr lang="en-US" dirty="0"/>
          </a:p>
        </p:txBody>
      </p:sp>
      <p:pic>
        <p:nvPicPr>
          <p:cNvPr id="4" name="Picture 3">
            <a:extLst>
              <a:ext uri="{FF2B5EF4-FFF2-40B4-BE49-F238E27FC236}">
                <a16:creationId xmlns:a16="http://schemas.microsoft.com/office/drawing/2014/main" id="{4F8228F7-8FDF-0BF2-A44E-D2483A3E62BE}"/>
              </a:ext>
            </a:extLst>
          </p:cNvPr>
          <p:cNvPicPr>
            <a:picLocks noChangeAspect="1"/>
          </p:cNvPicPr>
          <p:nvPr/>
        </p:nvPicPr>
        <p:blipFill>
          <a:blip r:embed="rId3"/>
          <a:stretch>
            <a:fillRect/>
          </a:stretch>
        </p:blipFill>
        <p:spPr>
          <a:xfrm>
            <a:off x="3002455" y="1828800"/>
            <a:ext cx="6187089" cy="4772212"/>
          </a:xfrm>
          <a:prstGeom prst="rect">
            <a:avLst/>
          </a:prstGeom>
        </p:spPr>
      </p:pic>
    </p:spTree>
    <p:extLst>
      <p:ext uri="{BB962C8B-B14F-4D97-AF65-F5344CB8AC3E}">
        <p14:creationId xmlns:p14="http://schemas.microsoft.com/office/powerpoint/2010/main" val="4279288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8AA48-EE4E-3BD6-7130-AB6FE34856A3}"/>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21A0067A-6865-646C-75D3-AC70EA017AAE}"/>
              </a:ext>
            </a:extLst>
          </p:cNvPr>
          <p:cNvSpPr txBox="1">
            <a:spLocks/>
          </p:cNvSpPr>
          <p:nvPr/>
        </p:nvSpPr>
        <p:spPr>
          <a:xfrm>
            <a:off x="815340" y="1516380"/>
            <a:ext cx="10317480" cy="5213126"/>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000" b="1" u="sng" cap="none" dirty="0">
                <a:latin typeface="+mn-lt"/>
              </a:rPr>
              <a:t>Method: getRate(float balance)</a:t>
            </a:r>
          </a:p>
          <a:p>
            <a:r>
              <a:rPr lang="en-US" sz="1800" cap="none" dirty="0">
                <a:latin typeface="+mn-lt"/>
              </a:rPr>
              <a:t>Determines applicable interest rate based on balance and account type:</a:t>
            </a:r>
          </a:p>
          <a:p>
            <a:r>
              <a:rPr lang="en-US" sz="1800" cap="none" dirty="0">
                <a:latin typeface="+mn-lt"/>
              </a:rPr>
              <a:t>1. Growth:</a:t>
            </a:r>
          </a:p>
          <a:p>
            <a:pPr lvl="1"/>
            <a:r>
              <a:rPr lang="en-US" sz="1600" cap="none" dirty="0">
                <a:latin typeface="+mn-lt"/>
              </a:rPr>
              <a:t>≥ $2,500.00 → 0.03%.</a:t>
            </a:r>
          </a:p>
          <a:p>
            <a:pPr lvl="1"/>
            <a:r>
              <a:rPr lang="en-US" sz="1600" cap="none" dirty="0">
                <a:latin typeface="+mn-lt"/>
              </a:rPr>
              <a:t>$1.00  $2,499.99 → 0.02%.</a:t>
            </a:r>
          </a:p>
          <a:p>
            <a:r>
              <a:rPr lang="en-US" sz="1800" cap="none" dirty="0">
                <a:latin typeface="+mn-lt"/>
              </a:rPr>
              <a:t>2. Reserve:</a:t>
            </a:r>
          </a:p>
          <a:p>
            <a:pPr lvl="1"/>
            <a:r>
              <a:rPr lang="en-US" sz="1600" cap="none" dirty="0">
                <a:latin typeface="+mn-lt"/>
              </a:rPr>
              <a:t>≥ $1.00 → Fixed 0.01%.</a:t>
            </a:r>
          </a:p>
          <a:p>
            <a:pPr lvl="1"/>
            <a:r>
              <a:rPr lang="en-US" sz="1600" cap="none" dirty="0">
                <a:latin typeface="+mn-lt"/>
              </a:rPr>
              <a:t>Spending or insufficient balance → 0.0%.</a:t>
            </a:r>
          </a:p>
          <a:p>
            <a:endParaRPr lang="en-US" sz="1800" cap="none" dirty="0">
              <a:latin typeface="+mn-lt"/>
            </a:endParaRPr>
          </a:p>
          <a:p>
            <a:r>
              <a:rPr lang="en-US" sz="2000" b="1" u="sng" cap="none" dirty="0">
                <a:latin typeface="+mn-lt"/>
              </a:rPr>
              <a:t>Method: calculateInterest(float balance, int years)</a:t>
            </a:r>
          </a:p>
          <a:p>
            <a:r>
              <a:rPr lang="en-US" sz="1800" cap="none" dirty="0">
                <a:latin typeface="+mn-lt"/>
              </a:rPr>
              <a:t>Computes simple interest using formula:  </a:t>
            </a:r>
          </a:p>
          <a:p>
            <a:pPr lvl="1"/>
            <a:r>
              <a:rPr lang="en-US" sz="1600" cap="none" dirty="0">
                <a:latin typeface="+mn-lt"/>
              </a:rPr>
              <a:t>Interest = Balance × (Rate / 100) × Years.</a:t>
            </a:r>
          </a:p>
          <a:p>
            <a:endParaRPr lang="en-US" sz="1800" cap="none" dirty="0">
              <a:latin typeface="+mn-lt"/>
            </a:endParaRPr>
          </a:p>
          <a:p>
            <a:r>
              <a:rPr lang="en-US" sz="2000" b="1" u="sng" cap="none" dirty="0">
                <a:latin typeface="+mn-lt"/>
              </a:rPr>
              <a:t>Method: calculateCompoundInterest(float balance, int years, int compoundPerYear) </a:t>
            </a:r>
          </a:p>
          <a:p>
            <a:r>
              <a:rPr lang="en-US" sz="1800" cap="none" dirty="0">
                <a:latin typeface="+mn-lt"/>
              </a:rPr>
              <a:t>Computes compound interest using formula:  </a:t>
            </a:r>
          </a:p>
          <a:p>
            <a:r>
              <a:rPr lang="en-US" sz="1800" cap="none" dirty="0">
                <a:latin typeface="+mn-lt"/>
              </a:rPr>
              <a:t>    A = P(1 + r/n)^(nt).</a:t>
            </a:r>
          </a:p>
          <a:p>
            <a:r>
              <a:rPr lang="en-US" sz="1800" cap="none" dirty="0">
                <a:latin typeface="+mn-lt"/>
              </a:rPr>
              <a:t>Example:  </a:t>
            </a:r>
          </a:p>
          <a:p>
            <a:pPr lvl="1"/>
            <a:r>
              <a:rPr lang="en-US" sz="1600" cap="none" dirty="0">
                <a:latin typeface="+mn-lt"/>
              </a:rPr>
              <a:t>Reserve account with $1000 balance compounding annually at 0.01% →  </a:t>
            </a:r>
          </a:p>
          <a:p>
            <a:pPr lvl="1"/>
            <a:r>
              <a:rPr lang="en-US" sz="1600" cap="none" dirty="0">
                <a:latin typeface="+mn-lt"/>
              </a:rPr>
              <a:t>$1000.50 after 5 years.</a:t>
            </a:r>
            <a:endParaRPr lang="en-US" sz="1600" cap="none" dirty="0"/>
          </a:p>
        </p:txBody>
      </p:sp>
      <p:sp>
        <p:nvSpPr>
          <p:cNvPr id="2" name="Title 8">
            <a:extLst>
              <a:ext uri="{FF2B5EF4-FFF2-40B4-BE49-F238E27FC236}">
                <a16:creationId xmlns:a16="http://schemas.microsoft.com/office/drawing/2014/main" id="{C20998B3-9FA3-CE63-B837-4ABECD7AFFF3}"/>
              </a:ext>
            </a:extLst>
          </p:cNvPr>
          <p:cNvSpPr>
            <a:spLocks noGrp="1"/>
          </p:cNvSpPr>
          <p:nvPr>
            <p:ph type="title"/>
          </p:nvPr>
        </p:nvSpPr>
        <p:spPr>
          <a:xfrm>
            <a:off x="2946773" y="-170926"/>
            <a:ext cx="6054613" cy="1478279"/>
          </a:xfrm>
        </p:spPr>
        <p:txBody>
          <a:bodyPr/>
          <a:lstStyle/>
          <a:p>
            <a:pPr algn="ctr"/>
            <a:br>
              <a:rPr lang="en-US" dirty="0"/>
            </a:br>
            <a:r>
              <a:rPr lang="en-US" sz="4400" dirty="0"/>
              <a:t>Section 4 </a:t>
            </a:r>
            <a:r>
              <a:rPr lang="en-US" sz="2400" dirty="0"/>
              <a:t>Slide 1/4</a:t>
            </a:r>
            <a:br>
              <a:rPr lang="en-US" sz="3600" dirty="0"/>
            </a:br>
            <a:r>
              <a:rPr lang="en-US" sz="3600" dirty="0"/>
              <a:t>Interest_Rates.cpp </a:t>
            </a:r>
            <a:r>
              <a:rPr lang="en-US" sz="2400" dirty="0"/>
              <a:t>part 2</a:t>
            </a:r>
            <a:endParaRPr lang="en-US" dirty="0"/>
          </a:p>
        </p:txBody>
      </p:sp>
    </p:spTree>
    <p:extLst>
      <p:ext uri="{BB962C8B-B14F-4D97-AF65-F5344CB8AC3E}">
        <p14:creationId xmlns:p14="http://schemas.microsoft.com/office/powerpoint/2010/main" val="138073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145E-CDD2-4E70-4D78-4331DB5F6B3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31D7560-3821-1CE2-AC0D-67F1564453AC}"/>
              </a:ext>
            </a:extLst>
          </p:cNvPr>
          <p:cNvSpPr>
            <a:spLocks noGrp="1"/>
          </p:cNvSpPr>
          <p:nvPr>
            <p:ph type="title"/>
          </p:nvPr>
        </p:nvSpPr>
        <p:spPr>
          <a:xfrm>
            <a:off x="2922269" y="0"/>
            <a:ext cx="6347460" cy="1478279"/>
          </a:xfrm>
        </p:spPr>
        <p:txBody>
          <a:bodyPr/>
          <a:lstStyle/>
          <a:p>
            <a:pPr algn="ctr"/>
            <a:br>
              <a:rPr lang="en-US" dirty="0"/>
            </a:br>
            <a:r>
              <a:rPr lang="en-US" sz="4400" dirty="0"/>
              <a:t>Section 4 </a:t>
            </a:r>
            <a:r>
              <a:rPr lang="en-US" sz="2400" dirty="0"/>
              <a:t>Slide 1/4</a:t>
            </a:r>
            <a:br>
              <a:rPr lang="en-US" dirty="0"/>
            </a:br>
            <a:r>
              <a:rPr lang="en-US" dirty="0"/>
              <a:t>Overdraft_Manager.h </a:t>
            </a:r>
            <a:r>
              <a:rPr lang="en-US" sz="1800" dirty="0"/>
              <a:t>part 1</a:t>
            </a:r>
            <a:endParaRPr lang="en-US" dirty="0"/>
          </a:p>
        </p:txBody>
      </p:sp>
      <p:pic>
        <p:nvPicPr>
          <p:cNvPr id="3" name="Picture 2">
            <a:extLst>
              <a:ext uri="{FF2B5EF4-FFF2-40B4-BE49-F238E27FC236}">
                <a16:creationId xmlns:a16="http://schemas.microsoft.com/office/drawing/2014/main" id="{55E350B1-F0E9-3C81-36BF-F766AE0FE163}"/>
              </a:ext>
            </a:extLst>
          </p:cNvPr>
          <p:cNvPicPr>
            <a:picLocks noChangeAspect="1"/>
          </p:cNvPicPr>
          <p:nvPr/>
        </p:nvPicPr>
        <p:blipFill>
          <a:blip r:embed="rId3"/>
          <a:stretch>
            <a:fillRect/>
          </a:stretch>
        </p:blipFill>
        <p:spPr>
          <a:xfrm>
            <a:off x="2515615" y="1921509"/>
            <a:ext cx="7160767" cy="4185289"/>
          </a:xfrm>
          <a:prstGeom prst="rect">
            <a:avLst/>
          </a:prstGeom>
        </p:spPr>
      </p:pic>
    </p:spTree>
    <p:extLst>
      <p:ext uri="{BB962C8B-B14F-4D97-AF65-F5344CB8AC3E}">
        <p14:creationId xmlns:p14="http://schemas.microsoft.com/office/powerpoint/2010/main" val="3127061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732C2-2611-7739-B5CC-6B171CC4A5A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7596E721-22E9-F29D-99AD-A7FE0739D87E}"/>
              </a:ext>
            </a:extLst>
          </p:cNvPr>
          <p:cNvSpPr>
            <a:spLocks noGrp="1"/>
          </p:cNvSpPr>
          <p:nvPr>
            <p:ph type="title"/>
          </p:nvPr>
        </p:nvSpPr>
        <p:spPr>
          <a:xfrm>
            <a:off x="2922269" y="0"/>
            <a:ext cx="6347460" cy="1478279"/>
          </a:xfrm>
        </p:spPr>
        <p:txBody>
          <a:bodyPr/>
          <a:lstStyle/>
          <a:p>
            <a:pPr algn="ctr"/>
            <a:br>
              <a:rPr lang="en-US" dirty="0"/>
            </a:br>
            <a:r>
              <a:rPr lang="en-US" sz="4400" dirty="0"/>
              <a:t>Section 4 </a:t>
            </a:r>
            <a:r>
              <a:rPr lang="en-US" sz="2400" dirty="0"/>
              <a:t>Slide 1/4</a:t>
            </a:r>
            <a:br>
              <a:rPr lang="en-US" dirty="0"/>
            </a:br>
            <a:r>
              <a:rPr lang="en-US" dirty="0"/>
              <a:t>Overdraft_Manager.h </a:t>
            </a:r>
            <a:r>
              <a:rPr lang="en-US" sz="1800" dirty="0"/>
              <a:t>part 2</a:t>
            </a:r>
            <a:endParaRPr lang="en-US" dirty="0"/>
          </a:p>
        </p:txBody>
      </p:sp>
      <p:pic>
        <p:nvPicPr>
          <p:cNvPr id="6" name="Picture 5">
            <a:extLst>
              <a:ext uri="{FF2B5EF4-FFF2-40B4-BE49-F238E27FC236}">
                <a16:creationId xmlns:a16="http://schemas.microsoft.com/office/drawing/2014/main" id="{279B18FF-B53D-7B2D-EC32-1F94575E80CD}"/>
              </a:ext>
            </a:extLst>
          </p:cNvPr>
          <p:cNvPicPr>
            <a:picLocks noChangeAspect="1"/>
          </p:cNvPicPr>
          <p:nvPr/>
        </p:nvPicPr>
        <p:blipFill>
          <a:blip r:embed="rId3"/>
          <a:stretch>
            <a:fillRect/>
          </a:stretch>
        </p:blipFill>
        <p:spPr>
          <a:xfrm>
            <a:off x="1442388" y="2866946"/>
            <a:ext cx="9307224" cy="1124107"/>
          </a:xfrm>
          <a:prstGeom prst="rect">
            <a:avLst/>
          </a:prstGeom>
        </p:spPr>
      </p:pic>
      <p:sp>
        <p:nvSpPr>
          <p:cNvPr id="2" name="Title 8">
            <a:extLst>
              <a:ext uri="{FF2B5EF4-FFF2-40B4-BE49-F238E27FC236}">
                <a16:creationId xmlns:a16="http://schemas.microsoft.com/office/drawing/2014/main" id="{DD55423E-89E7-8A56-D9A5-6987C6C8EBCD}"/>
              </a:ext>
            </a:extLst>
          </p:cNvPr>
          <p:cNvSpPr txBox="1">
            <a:spLocks/>
          </p:cNvSpPr>
          <p:nvPr/>
        </p:nvSpPr>
        <p:spPr>
          <a:xfrm>
            <a:off x="1670423" y="4362824"/>
            <a:ext cx="8851152" cy="49007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lvl="1" algn="ctr"/>
            <a:r>
              <a:rPr lang="en-US" sz="2400" b="1" cap="none" dirty="0">
                <a:latin typeface="+mn-lt"/>
              </a:rPr>
              <a:t>Bank account balance Cannot go below 0.00f</a:t>
            </a:r>
            <a:endParaRPr lang="en-US" sz="2400" b="1" cap="none" dirty="0"/>
          </a:p>
        </p:txBody>
      </p:sp>
    </p:spTree>
    <p:extLst>
      <p:ext uri="{BB962C8B-B14F-4D97-AF65-F5344CB8AC3E}">
        <p14:creationId xmlns:p14="http://schemas.microsoft.com/office/powerpoint/2010/main" val="2196565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86E64-DDE3-9FDF-33CE-9F92282804A8}"/>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4F96B349-6ABB-E50A-85A3-7AD253B2D4EF}"/>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1/13</a:t>
            </a:r>
            <a:br>
              <a:rPr lang="en-US" sz="3600" dirty="0"/>
            </a:br>
            <a:r>
              <a:rPr lang="en-US" sz="3600" dirty="0"/>
              <a:t>Main.cpP </a:t>
            </a:r>
            <a:r>
              <a:rPr lang="en-US" sz="2000" dirty="0"/>
              <a:t>part 1</a:t>
            </a:r>
            <a:endParaRPr lang="en-US" dirty="0"/>
          </a:p>
        </p:txBody>
      </p:sp>
      <p:pic>
        <p:nvPicPr>
          <p:cNvPr id="4" name="Picture 3">
            <a:extLst>
              <a:ext uri="{FF2B5EF4-FFF2-40B4-BE49-F238E27FC236}">
                <a16:creationId xmlns:a16="http://schemas.microsoft.com/office/drawing/2014/main" id="{CA3FB72F-062A-51F1-7286-ED48D8F02922}"/>
              </a:ext>
            </a:extLst>
          </p:cNvPr>
          <p:cNvPicPr>
            <a:picLocks noChangeAspect="1"/>
          </p:cNvPicPr>
          <p:nvPr/>
        </p:nvPicPr>
        <p:blipFill>
          <a:blip r:embed="rId3"/>
          <a:stretch>
            <a:fillRect/>
          </a:stretch>
        </p:blipFill>
        <p:spPr>
          <a:xfrm>
            <a:off x="738622" y="1739152"/>
            <a:ext cx="4416301" cy="4658659"/>
          </a:xfrm>
          <a:prstGeom prst="rect">
            <a:avLst/>
          </a:prstGeom>
        </p:spPr>
      </p:pic>
      <p:pic>
        <p:nvPicPr>
          <p:cNvPr id="6" name="Picture 5">
            <a:extLst>
              <a:ext uri="{FF2B5EF4-FFF2-40B4-BE49-F238E27FC236}">
                <a16:creationId xmlns:a16="http://schemas.microsoft.com/office/drawing/2014/main" id="{8AEBAD9D-7CFB-04ED-98FF-7054EB8368B2}"/>
              </a:ext>
            </a:extLst>
          </p:cNvPr>
          <p:cNvPicPr>
            <a:picLocks noChangeAspect="1"/>
          </p:cNvPicPr>
          <p:nvPr/>
        </p:nvPicPr>
        <p:blipFill>
          <a:blip r:embed="rId4"/>
          <a:stretch>
            <a:fillRect/>
          </a:stretch>
        </p:blipFill>
        <p:spPr>
          <a:xfrm>
            <a:off x="5598842" y="2143559"/>
            <a:ext cx="6307191" cy="3849844"/>
          </a:xfrm>
          <a:prstGeom prst="rect">
            <a:avLst/>
          </a:prstGeom>
        </p:spPr>
      </p:pic>
    </p:spTree>
    <p:extLst>
      <p:ext uri="{BB962C8B-B14F-4D97-AF65-F5344CB8AC3E}">
        <p14:creationId xmlns:p14="http://schemas.microsoft.com/office/powerpoint/2010/main" val="1923294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4DB55-D98F-AD2B-567F-506DC3B77F4A}"/>
            </a:ext>
          </a:extLst>
        </p:cNvPr>
        <p:cNvGrpSpPr/>
        <p:nvPr/>
      </p:nvGrpSpPr>
      <p:grpSpPr>
        <a:xfrm>
          <a:off x="0" y="0"/>
          <a:ext cx="0" cy="0"/>
          <a:chOff x="0" y="0"/>
          <a:chExt cx="0" cy="0"/>
        </a:xfrm>
      </p:grpSpPr>
      <p:pic>
        <p:nvPicPr>
          <p:cNvPr id="15" name="Picture Placeholder 14" descr="A staircase with metal railings">
            <a:extLst>
              <a:ext uri="{FF2B5EF4-FFF2-40B4-BE49-F238E27FC236}">
                <a16:creationId xmlns:a16="http://schemas.microsoft.com/office/drawing/2014/main" id="{D4E24FA7-7AAA-CB96-23A9-09E8AC23CB79}"/>
              </a:ext>
              <a:ext uri="{C183D7F6-B498-43B3-948B-1728B52AA6E4}">
                <adec:decorative xmlns:adec="http://schemas.microsoft.com/office/drawing/2017/decorative" val="0"/>
              </a:ext>
            </a:extLst>
          </p:cNvPr>
          <p:cNvPicPr>
            <a:picLocks noGrp="1" noChangeAspect="1"/>
          </p:cNvPicPr>
          <p:nvPr>
            <p:ph type="pic" sz="quarter" idx="10"/>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6502"/>
                    </a14:imgEffect>
                  </a14:imgLayer>
                </a14:imgProps>
              </a:ext>
              <a:ext uri="{28A0092B-C50C-407E-A947-70E740481C1C}">
                <a14:useLocalDpi xmlns:a14="http://schemas.microsoft.com/office/drawing/2010/main" val="0"/>
              </a:ext>
            </a:extLst>
          </a:blip>
          <a:srcRect t="31248" b="31248"/>
          <a:stretch>
            <a:fillRect/>
          </a:stretch>
        </p:blipFill>
        <p:spPr/>
      </p:pic>
      <p:sp>
        <p:nvSpPr>
          <p:cNvPr id="2" name="Title 2">
            <a:extLst>
              <a:ext uri="{FF2B5EF4-FFF2-40B4-BE49-F238E27FC236}">
                <a16:creationId xmlns:a16="http://schemas.microsoft.com/office/drawing/2014/main" id="{E76023AC-820A-2873-C143-38B68D4023F7}"/>
              </a:ext>
            </a:extLst>
          </p:cNvPr>
          <p:cNvSpPr txBox="1">
            <a:spLocks/>
          </p:cNvSpPr>
          <p:nvPr/>
        </p:nvSpPr>
        <p:spPr>
          <a:xfrm>
            <a:off x="76200" y="33341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highlight>
                  <a:srgbClr val="008080"/>
                </a:highlight>
                <a:latin typeface="+mn-lt"/>
              </a:rPr>
              <a:t>Program Table of Contents</a:t>
            </a:r>
          </a:p>
        </p:txBody>
      </p:sp>
      <p:sp>
        <p:nvSpPr>
          <p:cNvPr id="5" name="Title 2">
            <a:extLst>
              <a:ext uri="{FF2B5EF4-FFF2-40B4-BE49-F238E27FC236}">
                <a16:creationId xmlns:a16="http://schemas.microsoft.com/office/drawing/2014/main" id="{E604564C-0FCB-61C6-D6AD-76F901B40F62}"/>
              </a:ext>
            </a:extLst>
          </p:cNvPr>
          <p:cNvSpPr txBox="1">
            <a:spLocks/>
          </p:cNvSpPr>
          <p:nvPr/>
        </p:nvSpPr>
        <p:spPr>
          <a:xfrm>
            <a:off x="1" y="1955969"/>
            <a:ext cx="12175852" cy="4902033"/>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sz="2400" cap="none" dirty="0">
                <a:highlight>
                  <a:srgbClr val="000000"/>
                </a:highlight>
                <a:latin typeface="+mn-lt"/>
              </a:rPr>
              <a:t>Section 1: Generic Banking Classes (Parent Classes)</a:t>
            </a:r>
          </a:p>
          <a:p>
            <a:endParaRPr lang="en-US" sz="2400" cap="none" dirty="0">
              <a:highlight>
                <a:srgbClr val="000000"/>
              </a:highlight>
              <a:latin typeface="+mn-lt"/>
            </a:endParaRPr>
          </a:p>
          <a:p>
            <a:r>
              <a:rPr lang="en-US" sz="2400" cap="none" dirty="0">
                <a:highlight>
                  <a:srgbClr val="000000"/>
                </a:highlight>
                <a:latin typeface="+mn-lt"/>
              </a:rPr>
              <a:t>Section 2: Overridden Classes (Spending, Reserve, and Growth Accounts)</a:t>
            </a:r>
          </a:p>
          <a:p>
            <a:endParaRPr lang="en-US" sz="2400" cap="none" dirty="0">
              <a:highlight>
                <a:srgbClr val="000000"/>
              </a:highlight>
              <a:latin typeface="+mn-lt"/>
            </a:endParaRPr>
          </a:p>
          <a:p>
            <a:r>
              <a:rPr lang="en-US" sz="2400" cap="none" dirty="0">
                <a:highlight>
                  <a:srgbClr val="000000"/>
                </a:highlight>
                <a:latin typeface="+mn-lt"/>
              </a:rPr>
              <a:t>Section 3: Transaction Management</a:t>
            </a:r>
          </a:p>
          <a:p>
            <a:endParaRPr lang="en-US" sz="2400" cap="none" dirty="0">
              <a:highlight>
                <a:srgbClr val="000000"/>
              </a:highlight>
              <a:latin typeface="+mn-lt"/>
            </a:endParaRPr>
          </a:p>
          <a:p>
            <a:r>
              <a:rPr lang="en-US" sz="2400" cap="none" dirty="0">
                <a:highlight>
                  <a:srgbClr val="000000"/>
                </a:highlight>
                <a:latin typeface="+mn-lt"/>
              </a:rPr>
              <a:t>Section 4: Financial Management</a:t>
            </a:r>
          </a:p>
          <a:p>
            <a:endParaRPr lang="en-US" sz="2400" cap="none" dirty="0">
              <a:highlight>
                <a:srgbClr val="000000"/>
              </a:highlight>
              <a:latin typeface="+mn-lt"/>
            </a:endParaRPr>
          </a:p>
          <a:p>
            <a:r>
              <a:rPr lang="en-US" sz="2400" cap="none" dirty="0">
                <a:highlight>
                  <a:srgbClr val="000000"/>
                </a:highlight>
                <a:latin typeface="+mn-lt"/>
              </a:rPr>
              <a:t>Section 5: Store System</a:t>
            </a:r>
          </a:p>
          <a:p>
            <a:endParaRPr lang="en-US" sz="2400" cap="none" dirty="0">
              <a:highlight>
                <a:srgbClr val="000000"/>
              </a:highlight>
              <a:latin typeface="+mn-lt"/>
            </a:endParaRPr>
          </a:p>
          <a:p>
            <a:r>
              <a:rPr lang="en-US" sz="2400" cap="none" dirty="0">
                <a:highlight>
                  <a:srgbClr val="000000"/>
                </a:highlight>
                <a:latin typeface="+mn-lt"/>
              </a:rPr>
              <a:t>Section 6: Templates</a:t>
            </a:r>
          </a:p>
        </p:txBody>
      </p:sp>
      <p:sp>
        <p:nvSpPr>
          <p:cNvPr id="18" name="TextBox 17">
            <a:extLst>
              <a:ext uri="{FF2B5EF4-FFF2-40B4-BE49-F238E27FC236}">
                <a16:creationId xmlns:a16="http://schemas.microsoft.com/office/drawing/2014/main" id="{909C467D-B51F-4838-BAB4-711541D10112}"/>
              </a:ext>
            </a:extLst>
          </p:cNvPr>
          <p:cNvSpPr txBox="1"/>
          <p:nvPr/>
        </p:nvSpPr>
        <p:spPr>
          <a:xfrm>
            <a:off x="1" y="6377940"/>
            <a:ext cx="4732020" cy="369332"/>
          </a:xfrm>
          <a:prstGeom prst="rect">
            <a:avLst/>
          </a:prstGeom>
          <a:noFill/>
        </p:spPr>
        <p:txBody>
          <a:bodyPr wrap="square" rtlCol="0">
            <a:spAutoFit/>
          </a:bodyPr>
          <a:lstStyle/>
          <a:p>
            <a:r>
              <a:rPr lang="en-US" dirty="0">
                <a:highlight>
                  <a:srgbClr val="C0C0C0"/>
                </a:highlight>
              </a:rPr>
              <a:t>Image by Dylan Leagh from Pixabay</a:t>
            </a:r>
          </a:p>
        </p:txBody>
      </p:sp>
    </p:spTree>
    <p:extLst>
      <p:ext uri="{BB962C8B-B14F-4D97-AF65-F5344CB8AC3E}">
        <p14:creationId xmlns:p14="http://schemas.microsoft.com/office/powerpoint/2010/main" val="1216165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509F7-9355-E99D-6884-71EE5FDD0AE1}"/>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59D8DA77-A3D3-B6E9-D59A-912300D506C4}"/>
              </a:ext>
            </a:extLst>
          </p:cNvPr>
          <p:cNvSpPr txBox="1">
            <a:spLocks/>
          </p:cNvSpPr>
          <p:nvPr/>
        </p:nvSpPr>
        <p:spPr>
          <a:xfrm>
            <a:off x="809363" y="1984187"/>
            <a:ext cx="10317480" cy="435087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400" b="1" u="sng" cap="none" dirty="0">
                <a:latin typeface="+mn-lt"/>
              </a:rPr>
              <a:t>Store Menu Loop:  </a:t>
            </a:r>
            <a:endParaRPr lang="en-US" sz="2000" b="1" u="sng" cap="none" dirty="0">
              <a:latin typeface="+mn-lt"/>
            </a:endParaRPr>
          </a:p>
          <a:p>
            <a:r>
              <a:rPr lang="en-US" sz="2000" b="1" cap="none" dirty="0">
                <a:latin typeface="+mn-lt"/>
              </a:rPr>
              <a:t>Presents the Store System Menu, which allows the user to interact with store functions. </a:t>
            </a:r>
            <a:r>
              <a:rPr lang="en-US" sz="1800" b="1" cap="none" dirty="0">
                <a:latin typeface="+mn-lt"/>
              </a:rPr>
              <a:t>Repeats until the user selects Return to Main Menu.</a:t>
            </a:r>
          </a:p>
          <a:p>
            <a:endParaRPr lang="en-US" sz="1800" cap="none" dirty="0">
              <a:latin typeface="+mn-lt"/>
            </a:endParaRPr>
          </a:p>
          <a:p>
            <a:r>
              <a:rPr lang="en-US" sz="1800" b="1" cap="none" dirty="0">
                <a:latin typeface="+mn-lt"/>
              </a:rPr>
              <a:t>Menu Options:  </a:t>
            </a:r>
          </a:p>
          <a:p>
            <a:pPr marL="342900" indent="-342900">
              <a:buFont typeface="+mj-lt"/>
              <a:buAutoNum type="arabicPeriod"/>
            </a:pPr>
            <a:r>
              <a:rPr lang="en-US" sz="1600" cap="none" dirty="0">
                <a:latin typeface="+mn-lt"/>
              </a:rPr>
              <a:t>Display Catalog: Calls "store.displayCatalog()" to show available products.  </a:t>
            </a:r>
          </a:p>
          <a:p>
            <a:pPr marL="342900" indent="-342900">
              <a:buFont typeface="+mj-lt"/>
              <a:buAutoNum type="arabicPeriod"/>
            </a:pPr>
            <a:r>
              <a:rPr lang="en-US" sz="1600" cap="none" dirty="0">
                <a:latin typeface="+mn-lt"/>
              </a:rPr>
              <a:t>Add to Cart:  </a:t>
            </a:r>
          </a:p>
          <a:p>
            <a:pPr marL="800100" lvl="1" indent="-342900">
              <a:buFont typeface="Arial" panose="020B0604020202020204" pitchFamily="34" charset="0"/>
              <a:buChar char="•"/>
            </a:pPr>
            <a:r>
              <a:rPr lang="en-US" sz="1600" cap="none" dirty="0">
                <a:latin typeface="+mn-lt"/>
              </a:rPr>
              <a:t>Prompt user for a product name.  </a:t>
            </a:r>
          </a:p>
          <a:p>
            <a:pPr marL="800100" lvl="1" indent="-342900">
              <a:buFont typeface="Arial" panose="020B0604020202020204" pitchFamily="34" charset="0"/>
              <a:buChar char="•"/>
            </a:pPr>
            <a:r>
              <a:rPr lang="en-US" sz="1600" cap="none" dirty="0">
                <a:latin typeface="+mn-lt"/>
              </a:rPr>
              <a:t>Validate input using "StringLengthValidator&lt;1, 50&gt;".  </a:t>
            </a:r>
          </a:p>
          <a:p>
            <a:pPr marL="800100" lvl="1" indent="-342900">
              <a:buFont typeface="Arial" panose="020B0604020202020204" pitchFamily="34" charset="0"/>
              <a:buChar char="•"/>
            </a:pPr>
            <a:r>
              <a:rPr lang="en-US" sz="1600" cap="none" dirty="0">
                <a:latin typeface="+mn-lt"/>
              </a:rPr>
              <a:t>Prompt for quantity, ensuring valid input using "StringValidationUtils&lt;int&gt;::getValidatedInput()".  </a:t>
            </a:r>
          </a:p>
          <a:p>
            <a:pPr marL="342900" indent="-342900">
              <a:buFont typeface="+mj-lt"/>
              <a:buAutoNum type="arabicPeriod"/>
            </a:pPr>
            <a:r>
              <a:rPr lang="en-US" sz="1600" cap="none" dirty="0">
                <a:latin typeface="+mn-lt"/>
              </a:rPr>
              <a:t>Display Cart: </a:t>
            </a:r>
          </a:p>
          <a:p>
            <a:pPr marL="800100" lvl="1" indent="-342900">
              <a:buFont typeface="Arial" panose="020B0604020202020204" pitchFamily="34" charset="0"/>
              <a:buChar char="•"/>
            </a:pPr>
            <a:r>
              <a:rPr lang="en-US" sz="1600" cap="none" dirty="0">
                <a:latin typeface="+mn-lt"/>
              </a:rPr>
              <a:t>Calls "store.displayCart()" to list selected items.  </a:t>
            </a:r>
          </a:p>
          <a:p>
            <a:pPr marL="342900" indent="-342900">
              <a:buFont typeface="+mj-lt"/>
              <a:buAutoNum type="arabicPeriod"/>
            </a:pPr>
            <a:r>
              <a:rPr lang="en-US" sz="1600" cap="none" dirty="0">
                <a:latin typeface="+mn-lt"/>
              </a:rPr>
              <a:t>Checkout:  </a:t>
            </a:r>
          </a:p>
          <a:p>
            <a:pPr marL="800100" lvl="1" indent="-342900">
              <a:buFont typeface="Arial" panose="020B0604020202020204" pitchFamily="34" charset="0"/>
              <a:buChar char="•"/>
            </a:pPr>
            <a:r>
              <a:rPr lang="en-US" sz="1600" cap="none" dirty="0">
                <a:latin typeface="+mn-lt"/>
              </a:rPr>
              <a:t>Calls "store.checkout()", handling potential runtime errors.  </a:t>
            </a:r>
          </a:p>
          <a:p>
            <a:pPr marL="800100" lvl="1" indent="-342900">
              <a:buFont typeface="Arial" panose="020B0604020202020204" pitchFamily="34" charset="0"/>
              <a:buChar char="•"/>
            </a:pPr>
            <a:r>
              <a:rPr lang="en-US" sz="1600" cap="none" dirty="0">
                <a:latin typeface="+mn-lt"/>
              </a:rPr>
              <a:t>If checkout fails, display an error and the remaining account balance.  </a:t>
            </a:r>
          </a:p>
          <a:p>
            <a:pPr marL="342900" indent="-342900">
              <a:buFont typeface="+mj-lt"/>
              <a:buAutoNum type="arabicPeriod"/>
            </a:pPr>
            <a:r>
              <a:rPr lang="en-US" sz="1600" cap="none" dirty="0">
                <a:latin typeface="+mn-lt"/>
              </a:rPr>
              <a:t>Return to Main Menu: </a:t>
            </a:r>
          </a:p>
          <a:p>
            <a:pPr marL="742950" lvl="1" indent="-285750">
              <a:buFont typeface="Arial" panose="020B0604020202020204" pitchFamily="34" charset="0"/>
              <a:buChar char="•"/>
            </a:pPr>
            <a:r>
              <a:rPr lang="en-US" sz="1600" cap="none" dirty="0">
                <a:latin typeface="+mn-lt"/>
              </a:rPr>
              <a:t>Ends store interaction and returns control to the main menu. </a:t>
            </a:r>
            <a:endParaRPr lang="en-US" sz="1600" cap="none" dirty="0"/>
          </a:p>
        </p:txBody>
      </p:sp>
      <p:sp>
        <p:nvSpPr>
          <p:cNvPr id="2" name="Title 8">
            <a:extLst>
              <a:ext uri="{FF2B5EF4-FFF2-40B4-BE49-F238E27FC236}">
                <a16:creationId xmlns:a16="http://schemas.microsoft.com/office/drawing/2014/main" id="{90165CDC-B704-1744-86DB-80EBFF410358}"/>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2/13</a:t>
            </a:r>
            <a:br>
              <a:rPr lang="en-US" sz="3600" dirty="0"/>
            </a:br>
            <a:r>
              <a:rPr lang="en-US" sz="3600" dirty="0"/>
              <a:t>Main.cpP </a:t>
            </a:r>
            <a:r>
              <a:rPr lang="en-US" sz="2000" dirty="0"/>
              <a:t>part 2</a:t>
            </a:r>
            <a:endParaRPr lang="en-US" dirty="0"/>
          </a:p>
        </p:txBody>
      </p:sp>
    </p:spTree>
    <p:extLst>
      <p:ext uri="{BB962C8B-B14F-4D97-AF65-F5344CB8AC3E}">
        <p14:creationId xmlns:p14="http://schemas.microsoft.com/office/powerpoint/2010/main" val="2058217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AA1EF-70DB-EE8C-4AAE-B2527BDEFD01}"/>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5487B8E1-0E8D-A2EF-9A79-9AD543317939}"/>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3/13</a:t>
            </a:r>
            <a:br>
              <a:rPr lang="en-US" sz="3600" dirty="0"/>
            </a:br>
            <a:r>
              <a:rPr lang="en-US" sz="3600" dirty="0"/>
              <a:t>Product.h </a:t>
            </a:r>
            <a:r>
              <a:rPr lang="en-US" sz="2000" dirty="0"/>
              <a:t>part 1</a:t>
            </a:r>
            <a:endParaRPr lang="en-US" dirty="0"/>
          </a:p>
        </p:txBody>
      </p:sp>
      <p:pic>
        <p:nvPicPr>
          <p:cNvPr id="5" name="Picture 4">
            <a:extLst>
              <a:ext uri="{FF2B5EF4-FFF2-40B4-BE49-F238E27FC236}">
                <a16:creationId xmlns:a16="http://schemas.microsoft.com/office/drawing/2014/main" id="{BC65A970-C03E-B795-7285-652368BADA71}"/>
              </a:ext>
            </a:extLst>
          </p:cNvPr>
          <p:cNvPicPr>
            <a:picLocks noChangeAspect="1"/>
          </p:cNvPicPr>
          <p:nvPr/>
        </p:nvPicPr>
        <p:blipFill>
          <a:blip r:embed="rId3"/>
          <a:stretch>
            <a:fillRect/>
          </a:stretch>
        </p:blipFill>
        <p:spPr>
          <a:xfrm>
            <a:off x="3645785" y="1876612"/>
            <a:ext cx="4900429" cy="4724400"/>
          </a:xfrm>
          <a:prstGeom prst="rect">
            <a:avLst/>
          </a:prstGeom>
        </p:spPr>
      </p:pic>
    </p:spTree>
    <p:extLst>
      <p:ext uri="{BB962C8B-B14F-4D97-AF65-F5344CB8AC3E}">
        <p14:creationId xmlns:p14="http://schemas.microsoft.com/office/powerpoint/2010/main" val="1859046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82651-CECC-19EF-B563-EF2C47980632}"/>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667EC4A5-C8F5-F9B9-9D1E-2E1F24B4B1A8}"/>
              </a:ext>
            </a:extLst>
          </p:cNvPr>
          <p:cNvSpPr txBox="1">
            <a:spLocks/>
          </p:cNvSpPr>
          <p:nvPr/>
        </p:nvSpPr>
        <p:spPr>
          <a:xfrm>
            <a:off x="937260" y="2199340"/>
            <a:ext cx="10317480" cy="321534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400" b="1" u="sng" cap="none" dirty="0">
                <a:latin typeface="+mn-lt"/>
              </a:rPr>
              <a:t>Product Class Overview:  </a:t>
            </a:r>
            <a:endParaRPr lang="en-US" sz="2000" b="1" u="sng" cap="none" dirty="0">
              <a:latin typeface="+mn-lt"/>
            </a:endParaRPr>
          </a:p>
          <a:p>
            <a:r>
              <a:rPr lang="en-US" sz="2000" b="1" cap="none" dirty="0">
                <a:latin typeface="+mn-lt"/>
              </a:rPr>
              <a:t>Defines a product with attributes and methods for store operations.</a:t>
            </a:r>
          </a:p>
          <a:p>
            <a:endParaRPr lang="en-US" sz="1800" cap="none" dirty="0">
              <a:latin typeface="+mn-lt"/>
            </a:endParaRPr>
          </a:p>
          <a:p>
            <a:r>
              <a:rPr lang="en-US" sz="1800" b="1" u="sng" cap="none" dirty="0">
                <a:latin typeface="+mn-lt"/>
              </a:rPr>
              <a:t>Attributes</a:t>
            </a:r>
            <a:r>
              <a:rPr lang="en-US" sz="1800" b="1" cap="none" dirty="0">
                <a:latin typeface="+mn-lt"/>
              </a:rPr>
              <a:t>:  </a:t>
            </a:r>
          </a:p>
          <a:p>
            <a:pPr marL="285750" indent="-285750">
              <a:buFont typeface="Arial" panose="020B0604020202020204" pitchFamily="34" charset="0"/>
              <a:buChar char="•"/>
            </a:pPr>
            <a:r>
              <a:rPr lang="en-US" sz="1600" cap="none" dirty="0">
                <a:latin typeface="+mn-lt"/>
              </a:rPr>
              <a:t>productName: Stores the name of the product.  </a:t>
            </a:r>
          </a:p>
          <a:p>
            <a:pPr marL="285750" indent="-285750">
              <a:buFont typeface="Arial" panose="020B0604020202020204" pitchFamily="34" charset="0"/>
              <a:buChar char="•"/>
            </a:pPr>
            <a:r>
              <a:rPr lang="en-US" sz="1600" cap="none" dirty="0">
                <a:latin typeface="+mn-lt"/>
              </a:rPr>
              <a:t>price: Represents the cost of the product.  </a:t>
            </a:r>
          </a:p>
          <a:p>
            <a:pPr marL="285750" indent="-285750">
              <a:buFont typeface="Arial" panose="020B0604020202020204" pitchFamily="34" charset="0"/>
              <a:buChar char="•"/>
            </a:pPr>
            <a:r>
              <a:rPr lang="en-US" sz="1600" cap="none" dirty="0">
                <a:latin typeface="+mn-lt"/>
              </a:rPr>
              <a:t>quantity: Tracks available stock.</a:t>
            </a:r>
          </a:p>
          <a:p>
            <a:r>
              <a:rPr lang="en-US" sz="1800" b="1" u="sng" cap="none" dirty="0">
                <a:latin typeface="+mn-lt"/>
              </a:rPr>
              <a:t>Constructors</a:t>
            </a:r>
            <a:r>
              <a:rPr lang="en-US" sz="1800" b="1" cap="none" dirty="0">
                <a:latin typeface="+mn-lt"/>
              </a:rPr>
              <a:t>:  </a:t>
            </a:r>
          </a:p>
          <a:p>
            <a:pPr marL="285750" indent="-285750">
              <a:buFont typeface="Arial" panose="020B0604020202020204" pitchFamily="34" charset="0"/>
              <a:buChar char="•"/>
            </a:pPr>
            <a:r>
              <a:rPr lang="en-US" sz="1600" cap="none" dirty="0">
                <a:latin typeface="+mn-lt"/>
              </a:rPr>
              <a:t>Default and parameterized constructors for object initialization.</a:t>
            </a:r>
          </a:p>
          <a:p>
            <a:r>
              <a:rPr lang="en-US" sz="1800" b="1" u="sng" cap="none" dirty="0">
                <a:latin typeface="+mn-lt"/>
              </a:rPr>
              <a:t>Methods</a:t>
            </a:r>
            <a:r>
              <a:rPr lang="en-US" sz="1800" b="1" cap="none" dirty="0">
                <a:latin typeface="+mn-lt"/>
              </a:rPr>
              <a:t>:  </a:t>
            </a:r>
          </a:p>
          <a:p>
            <a:pPr marL="285750" indent="-285750">
              <a:buFont typeface="Arial" panose="020B0604020202020204" pitchFamily="34" charset="0"/>
              <a:buChar char="•"/>
            </a:pPr>
            <a:r>
              <a:rPr lang="en-US" sz="1600" cap="none" dirty="0">
                <a:latin typeface="+mn-lt"/>
              </a:rPr>
              <a:t>Getters &amp; Setters: Retrieve and modify product details.  </a:t>
            </a:r>
          </a:p>
          <a:p>
            <a:pPr marL="285750" indent="-285750">
              <a:buFont typeface="Arial" panose="020B0604020202020204" pitchFamily="34" charset="0"/>
              <a:buChar char="•"/>
            </a:pPr>
            <a:r>
              <a:rPr lang="en-US" sz="1600" cap="none" dirty="0">
                <a:latin typeface="+mn-lt"/>
              </a:rPr>
              <a:t>updateQuantity(): Adjusts stock levels.  </a:t>
            </a:r>
          </a:p>
          <a:p>
            <a:pPr marL="285750" indent="-285750">
              <a:buFont typeface="Arial" panose="020B0604020202020204" pitchFamily="34" charset="0"/>
              <a:buChar char="•"/>
            </a:pPr>
            <a:r>
              <a:rPr lang="en-US" sz="1600" cap="none" dirty="0">
                <a:latin typeface="+mn-lt"/>
              </a:rPr>
              <a:t>displayProductInfo(): Prints product details to the console.</a:t>
            </a:r>
            <a:endParaRPr lang="en-US" sz="1600" cap="none" dirty="0"/>
          </a:p>
        </p:txBody>
      </p:sp>
      <p:sp>
        <p:nvSpPr>
          <p:cNvPr id="2" name="Title 8">
            <a:extLst>
              <a:ext uri="{FF2B5EF4-FFF2-40B4-BE49-F238E27FC236}">
                <a16:creationId xmlns:a16="http://schemas.microsoft.com/office/drawing/2014/main" id="{9B165337-5188-7E2C-E4F5-5179803C31CB}"/>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4/13</a:t>
            </a:r>
            <a:br>
              <a:rPr lang="en-US" sz="3600" dirty="0"/>
            </a:br>
            <a:r>
              <a:rPr lang="en-US" sz="3600" dirty="0"/>
              <a:t>Product.h </a:t>
            </a:r>
            <a:r>
              <a:rPr lang="en-US" sz="2000" dirty="0"/>
              <a:t>part 2</a:t>
            </a:r>
            <a:endParaRPr lang="en-US" dirty="0"/>
          </a:p>
        </p:txBody>
      </p:sp>
    </p:spTree>
    <p:extLst>
      <p:ext uri="{BB962C8B-B14F-4D97-AF65-F5344CB8AC3E}">
        <p14:creationId xmlns:p14="http://schemas.microsoft.com/office/powerpoint/2010/main" val="306011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423DA-7A2F-488C-F651-D099D2F9325C}"/>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08BBD9D7-911C-D421-EFE5-63121BD0D91C}"/>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5/13</a:t>
            </a:r>
            <a:br>
              <a:rPr lang="en-US" sz="3600" dirty="0"/>
            </a:br>
            <a:r>
              <a:rPr lang="en-US" sz="3600" dirty="0"/>
              <a:t>Store.h </a:t>
            </a:r>
            <a:r>
              <a:rPr lang="en-US" sz="2000" dirty="0"/>
              <a:t>part 1</a:t>
            </a:r>
            <a:endParaRPr lang="en-US" dirty="0"/>
          </a:p>
        </p:txBody>
      </p:sp>
      <p:pic>
        <p:nvPicPr>
          <p:cNvPr id="4" name="Picture 3">
            <a:extLst>
              <a:ext uri="{FF2B5EF4-FFF2-40B4-BE49-F238E27FC236}">
                <a16:creationId xmlns:a16="http://schemas.microsoft.com/office/drawing/2014/main" id="{604CD483-7270-5FCC-2292-5786145C3FA7}"/>
              </a:ext>
            </a:extLst>
          </p:cNvPr>
          <p:cNvPicPr>
            <a:picLocks noChangeAspect="1"/>
          </p:cNvPicPr>
          <p:nvPr/>
        </p:nvPicPr>
        <p:blipFill>
          <a:blip r:embed="rId3"/>
          <a:stretch>
            <a:fillRect/>
          </a:stretch>
        </p:blipFill>
        <p:spPr>
          <a:xfrm>
            <a:off x="358616" y="2002117"/>
            <a:ext cx="5176313" cy="3872754"/>
          </a:xfrm>
          <a:prstGeom prst="rect">
            <a:avLst/>
          </a:prstGeom>
        </p:spPr>
      </p:pic>
      <p:pic>
        <p:nvPicPr>
          <p:cNvPr id="7" name="Picture 6">
            <a:extLst>
              <a:ext uri="{FF2B5EF4-FFF2-40B4-BE49-F238E27FC236}">
                <a16:creationId xmlns:a16="http://schemas.microsoft.com/office/drawing/2014/main" id="{CE609B93-E8CA-4245-73CC-B1DB8CF4AEFF}"/>
              </a:ext>
            </a:extLst>
          </p:cNvPr>
          <p:cNvPicPr>
            <a:picLocks noChangeAspect="1"/>
          </p:cNvPicPr>
          <p:nvPr/>
        </p:nvPicPr>
        <p:blipFill>
          <a:blip r:embed="rId4"/>
          <a:stretch>
            <a:fillRect/>
          </a:stretch>
        </p:blipFill>
        <p:spPr>
          <a:xfrm>
            <a:off x="5747031" y="1998769"/>
            <a:ext cx="6183440" cy="3872754"/>
          </a:xfrm>
          <a:prstGeom prst="rect">
            <a:avLst/>
          </a:prstGeom>
        </p:spPr>
      </p:pic>
    </p:spTree>
    <p:extLst>
      <p:ext uri="{BB962C8B-B14F-4D97-AF65-F5344CB8AC3E}">
        <p14:creationId xmlns:p14="http://schemas.microsoft.com/office/powerpoint/2010/main" val="2447095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36CBB-783D-8708-3808-0EA5D4B0723E}"/>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49D94234-D6F4-8065-5C64-E9B3D6F4B090}"/>
              </a:ext>
            </a:extLst>
          </p:cNvPr>
          <p:cNvSpPr txBox="1">
            <a:spLocks/>
          </p:cNvSpPr>
          <p:nvPr/>
        </p:nvSpPr>
        <p:spPr>
          <a:xfrm>
            <a:off x="937260" y="1759171"/>
            <a:ext cx="10317480" cy="3836895"/>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400" b="1" u="sng" cap="none" dirty="0">
                <a:latin typeface="+mn-lt"/>
              </a:rPr>
              <a:t>Store Class Overview:  </a:t>
            </a:r>
            <a:endParaRPr lang="en-US" sz="2000" b="1" u="sng" cap="none" dirty="0">
              <a:latin typeface="+mn-lt"/>
            </a:endParaRPr>
          </a:p>
          <a:p>
            <a:r>
              <a:rPr lang="en-US" sz="2000" b="1" cap="none" dirty="0">
                <a:latin typeface="+mn-lt"/>
              </a:rPr>
              <a:t>Manages store operations, including product inventory, shopping cart, and transactions. </a:t>
            </a:r>
          </a:p>
          <a:p>
            <a:endParaRPr lang="en-US" sz="2000" b="1" u="sng" cap="none" dirty="0">
              <a:latin typeface="+mn-lt"/>
            </a:endParaRPr>
          </a:p>
          <a:p>
            <a:r>
              <a:rPr lang="en-US" sz="1800" b="1" cap="none" dirty="0">
                <a:latin typeface="+mn-lt"/>
              </a:rPr>
              <a:t>Product Management: </a:t>
            </a:r>
          </a:p>
          <a:p>
            <a:pPr marL="285750" indent="-285750">
              <a:buFont typeface="Arial" panose="020B0604020202020204" pitchFamily="34" charset="0"/>
              <a:buChar char="•"/>
            </a:pPr>
            <a:r>
              <a:rPr lang="en-US" sz="1600" cap="none" dirty="0">
                <a:latin typeface="+mn-lt"/>
              </a:rPr>
              <a:t>Update product details, store inventory, and catalog initialization.  </a:t>
            </a:r>
          </a:p>
          <a:p>
            <a:r>
              <a:rPr lang="en-US" sz="1800" b="1" cap="none" dirty="0">
                <a:latin typeface="+mn-lt"/>
              </a:rPr>
              <a:t>Shopping Cart: </a:t>
            </a:r>
          </a:p>
          <a:p>
            <a:pPr marL="285750" indent="-285750">
              <a:buFont typeface="Arial" panose="020B0604020202020204" pitchFamily="34" charset="0"/>
              <a:buChar char="•"/>
            </a:pPr>
            <a:r>
              <a:rPr lang="en-US" sz="1600" cap="none" dirty="0">
                <a:latin typeface="+mn-lt"/>
              </a:rPr>
              <a:t>Add items, display contents, and clear cart.  </a:t>
            </a:r>
          </a:p>
          <a:p>
            <a:r>
              <a:rPr lang="en-US" sz="1800" b="1" cap="none" dirty="0">
                <a:latin typeface="+mn-lt"/>
              </a:rPr>
              <a:t>Checkout: </a:t>
            </a:r>
          </a:p>
          <a:p>
            <a:pPr marL="285750" indent="-285750">
              <a:buFont typeface="Arial" panose="020B0604020202020204" pitchFamily="34" charset="0"/>
              <a:buChar char="•"/>
            </a:pPr>
            <a:r>
              <a:rPr lang="en-US" sz="1600" cap="none" dirty="0">
                <a:latin typeface="+mn-lt"/>
              </a:rPr>
              <a:t>Process purchases, linking transactions to a bank account.  </a:t>
            </a:r>
          </a:p>
          <a:p>
            <a:r>
              <a:rPr lang="en-US" sz="1800" b="1" cap="none" dirty="0">
                <a:latin typeface="+mn-lt"/>
              </a:rPr>
              <a:t>Account Integration: </a:t>
            </a:r>
          </a:p>
          <a:p>
            <a:pPr marL="285750" indent="-285750">
              <a:buFont typeface="Arial" panose="020B0604020202020204" pitchFamily="34" charset="0"/>
              <a:buChar char="•"/>
            </a:pPr>
            <a:r>
              <a:rPr lang="en-US" sz="1600" cap="none" dirty="0">
                <a:latin typeface="+mn-lt"/>
              </a:rPr>
              <a:t>Set current user’s bank account for transactions.  </a:t>
            </a:r>
          </a:p>
          <a:p>
            <a:r>
              <a:rPr lang="en-US" sz="1800" b="1" cap="none" dirty="0">
                <a:latin typeface="+mn-lt"/>
              </a:rPr>
              <a:t>Utility Methods: </a:t>
            </a:r>
          </a:p>
          <a:p>
            <a:pPr marL="285750" indent="-285750">
              <a:buFont typeface="Arial" panose="020B0604020202020204" pitchFamily="34" charset="0"/>
              <a:buChar char="•"/>
            </a:pPr>
            <a:r>
              <a:rPr lang="en-US" sz="1600" cap="none" dirty="0">
                <a:latin typeface="+mn-lt"/>
              </a:rPr>
              <a:t>Calculate total cost and find products in the catalog.</a:t>
            </a:r>
            <a:endParaRPr lang="en-US" sz="1600" cap="none" dirty="0"/>
          </a:p>
        </p:txBody>
      </p:sp>
      <p:sp>
        <p:nvSpPr>
          <p:cNvPr id="2" name="Title 8">
            <a:extLst>
              <a:ext uri="{FF2B5EF4-FFF2-40B4-BE49-F238E27FC236}">
                <a16:creationId xmlns:a16="http://schemas.microsoft.com/office/drawing/2014/main" id="{6FB26F26-5D74-D4A9-8B44-3FCCF57EB52B}"/>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6/13</a:t>
            </a:r>
            <a:br>
              <a:rPr lang="en-US" sz="3600" dirty="0"/>
            </a:br>
            <a:r>
              <a:rPr lang="en-US" sz="3600" dirty="0"/>
              <a:t>Store.h </a:t>
            </a:r>
            <a:r>
              <a:rPr lang="en-US" sz="2000" dirty="0"/>
              <a:t>part 2</a:t>
            </a:r>
            <a:endParaRPr lang="en-US" dirty="0"/>
          </a:p>
        </p:txBody>
      </p:sp>
    </p:spTree>
    <p:extLst>
      <p:ext uri="{BB962C8B-B14F-4D97-AF65-F5344CB8AC3E}">
        <p14:creationId xmlns:p14="http://schemas.microsoft.com/office/powerpoint/2010/main" val="2521200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8958A-7658-CC20-66D7-E7032AE0A083}"/>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5D5B2426-53C0-8DE9-5676-FA949042042E}"/>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7/13</a:t>
            </a:r>
            <a:br>
              <a:rPr lang="en-US" sz="3600" dirty="0"/>
            </a:br>
            <a:r>
              <a:rPr lang="en-US" sz="3600" dirty="0"/>
              <a:t>Store.cpp </a:t>
            </a:r>
            <a:r>
              <a:rPr lang="en-US" sz="2000" dirty="0"/>
              <a:t>part 1</a:t>
            </a:r>
            <a:endParaRPr lang="en-US" dirty="0"/>
          </a:p>
        </p:txBody>
      </p:sp>
      <p:pic>
        <p:nvPicPr>
          <p:cNvPr id="5" name="Picture 4">
            <a:extLst>
              <a:ext uri="{FF2B5EF4-FFF2-40B4-BE49-F238E27FC236}">
                <a16:creationId xmlns:a16="http://schemas.microsoft.com/office/drawing/2014/main" id="{A29D9C7F-7918-886B-299E-1794D6517A21}"/>
              </a:ext>
            </a:extLst>
          </p:cNvPr>
          <p:cNvPicPr>
            <a:picLocks noChangeAspect="1"/>
          </p:cNvPicPr>
          <p:nvPr/>
        </p:nvPicPr>
        <p:blipFill>
          <a:blip r:embed="rId3"/>
          <a:stretch>
            <a:fillRect/>
          </a:stretch>
        </p:blipFill>
        <p:spPr>
          <a:xfrm>
            <a:off x="593210" y="1954585"/>
            <a:ext cx="4707125" cy="3891894"/>
          </a:xfrm>
          <a:prstGeom prst="rect">
            <a:avLst/>
          </a:prstGeom>
        </p:spPr>
      </p:pic>
      <p:pic>
        <p:nvPicPr>
          <p:cNvPr id="8" name="Picture 7">
            <a:extLst>
              <a:ext uri="{FF2B5EF4-FFF2-40B4-BE49-F238E27FC236}">
                <a16:creationId xmlns:a16="http://schemas.microsoft.com/office/drawing/2014/main" id="{D6414EC7-3D9A-5534-3903-1A068C58AEB7}"/>
              </a:ext>
            </a:extLst>
          </p:cNvPr>
          <p:cNvPicPr>
            <a:picLocks noChangeAspect="1"/>
          </p:cNvPicPr>
          <p:nvPr/>
        </p:nvPicPr>
        <p:blipFill>
          <a:blip r:embed="rId4"/>
          <a:stretch>
            <a:fillRect/>
          </a:stretch>
        </p:blipFill>
        <p:spPr>
          <a:xfrm>
            <a:off x="5546447" y="1954584"/>
            <a:ext cx="6052343" cy="3891893"/>
          </a:xfrm>
          <a:prstGeom prst="rect">
            <a:avLst/>
          </a:prstGeom>
        </p:spPr>
      </p:pic>
    </p:spTree>
    <p:extLst>
      <p:ext uri="{BB962C8B-B14F-4D97-AF65-F5344CB8AC3E}">
        <p14:creationId xmlns:p14="http://schemas.microsoft.com/office/powerpoint/2010/main" val="417757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FB29F-FAF1-CD72-8B49-346890191F2F}"/>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234734C2-4CA9-FDDB-27CE-F97616963015}"/>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8/13</a:t>
            </a:r>
            <a:br>
              <a:rPr lang="en-US" sz="3600" dirty="0"/>
            </a:br>
            <a:r>
              <a:rPr lang="en-US" sz="3600" dirty="0"/>
              <a:t>Store.cpp </a:t>
            </a:r>
            <a:r>
              <a:rPr lang="en-US" sz="2000" dirty="0"/>
              <a:t>part 2</a:t>
            </a:r>
            <a:endParaRPr lang="en-US" dirty="0"/>
          </a:p>
        </p:txBody>
      </p:sp>
      <p:pic>
        <p:nvPicPr>
          <p:cNvPr id="4" name="Picture 3">
            <a:extLst>
              <a:ext uri="{FF2B5EF4-FFF2-40B4-BE49-F238E27FC236}">
                <a16:creationId xmlns:a16="http://schemas.microsoft.com/office/drawing/2014/main" id="{E10F700F-8189-B67F-933A-55D873013B2D}"/>
              </a:ext>
            </a:extLst>
          </p:cNvPr>
          <p:cNvPicPr>
            <a:picLocks noChangeAspect="1"/>
          </p:cNvPicPr>
          <p:nvPr/>
        </p:nvPicPr>
        <p:blipFill>
          <a:blip r:embed="rId3"/>
          <a:stretch>
            <a:fillRect/>
          </a:stretch>
        </p:blipFill>
        <p:spPr>
          <a:xfrm>
            <a:off x="2869950" y="1673410"/>
            <a:ext cx="6452099" cy="4837953"/>
          </a:xfrm>
          <a:prstGeom prst="rect">
            <a:avLst/>
          </a:prstGeom>
        </p:spPr>
      </p:pic>
    </p:spTree>
    <p:extLst>
      <p:ext uri="{BB962C8B-B14F-4D97-AF65-F5344CB8AC3E}">
        <p14:creationId xmlns:p14="http://schemas.microsoft.com/office/powerpoint/2010/main" val="826096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860A-6132-EDD9-6881-FBB19A4C5C26}"/>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BFC267A9-7A2A-6FBA-8F2E-56BBD1BB736F}"/>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9/13</a:t>
            </a:r>
            <a:br>
              <a:rPr lang="en-US" sz="3600" dirty="0"/>
            </a:br>
            <a:r>
              <a:rPr lang="en-US" sz="3600" dirty="0"/>
              <a:t>Store.cpp </a:t>
            </a:r>
            <a:r>
              <a:rPr lang="en-US" sz="2000" dirty="0"/>
              <a:t>part 3</a:t>
            </a:r>
            <a:endParaRPr lang="en-US" dirty="0"/>
          </a:p>
        </p:txBody>
      </p:sp>
      <p:pic>
        <p:nvPicPr>
          <p:cNvPr id="5" name="Picture 4">
            <a:extLst>
              <a:ext uri="{FF2B5EF4-FFF2-40B4-BE49-F238E27FC236}">
                <a16:creationId xmlns:a16="http://schemas.microsoft.com/office/drawing/2014/main" id="{0316DE04-DFA1-04FF-4B5B-B9B7F4FEA4C0}"/>
              </a:ext>
            </a:extLst>
          </p:cNvPr>
          <p:cNvPicPr>
            <a:picLocks noChangeAspect="1"/>
          </p:cNvPicPr>
          <p:nvPr/>
        </p:nvPicPr>
        <p:blipFill>
          <a:blip r:embed="rId3"/>
          <a:stretch>
            <a:fillRect/>
          </a:stretch>
        </p:blipFill>
        <p:spPr>
          <a:xfrm>
            <a:off x="3376706" y="1441593"/>
            <a:ext cx="5204517" cy="5362618"/>
          </a:xfrm>
          <a:prstGeom prst="rect">
            <a:avLst/>
          </a:prstGeom>
        </p:spPr>
      </p:pic>
    </p:spTree>
    <p:extLst>
      <p:ext uri="{BB962C8B-B14F-4D97-AF65-F5344CB8AC3E}">
        <p14:creationId xmlns:p14="http://schemas.microsoft.com/office/powerpoint/2010/main" val="1110180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AE3B7-EFC8-4CAD-3E77-F443197FDE4A}"/>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EFE88743-5BE8-8965-56EE-C0265081DBA1}"/>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10/13</a:t>
            </a:r>
            <a:br>
              <a:rPr lang="en-US" sz="3600" dirty="0"/>
            </a:br>
            <a:r>
              <a:rPr lang="en-US" sz="3600" dirty="0"/>
              <a:t>Store.cpp </a:t>
            </a:r>
            <a:r>
              <a:rPr lang="en-US" sz="2000" dirty="0"/>
              <a:t>part 4</a:t>
            </a:r>
            <a:endParaRPr lang="en-US" dirty="0"/>
          </a:p>
        </p:txBody>
      </p:sp>
      <p:pic>
        <p:nvPicPr>
          <p:cNvPr id="4" name="Picture 3">
            <a:extLst>
              <a:ext uri="{FF2B5EF4-FFF2-40B4-BE49-F238E27FC236}">
                <a16:creationId xmlns:a16="http://schemas.microsoft.com/office/drawing/2014/main" id="{7A5863A3-A960-B61A-E420-A4053F4A283C}"/>
              </a:ext>
            </a:extLst>
          </p:cNvPr>
          <p:cNvPicPr>
            <a:picLocks noChangeAspect="1"/>
          </p:cNvPicPr>
          <p:nvPr/>
        </p:nvPicPr>
        <p:blipFill>
          <a:blip r:embed="rId3"/>
          <a:stretch>
            <a:fillRect/>
          </a:stretch>
        </p:blipFill>
        <p:spPr>
          <a:xfrm>
            <a:off x="3413312" y="1394608"/>
            <a:ext cx="5365376" cy="5423647"/>
          </a:xfrm>
          <a:prstGeom prst="rect">
            <a:avLst/>
          </a:prstGeom>
        </p:spPr>
      </p:pic>
    </p:spTree>
    <p:extLst>
      <p:ext uri="{BB962C8B-B14F-4D97-AF65-F5344CB8AC3E}">
        <p14:creationId xmlns:p14="http://schemas.microsoft.com/office/powerpoint/2010/main" val="1307507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C7A39-D69B-CCFD-DE76-5F0BDF961D0E}"/>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98B0CC57-D786-A90E-8BDE-1B04098EE53E}"/>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11/13</a:t>
            </a:r>
            <a:br>
              <a:rPr lang="en-US" sz="3600" dirty="0"/>
            </a:br>
            <a:r>
              <a:rPr lang="en-US" sz="3600" dirty="0"/>
              <a:t>Store.cpp </a:t>
            </a:r>
            <a:r>
              <a:rPr lang="en-US" sz="2000" dirty="0"/>
              <a:t>part 5</a:t>
            </a:r>
            <a:endParaRPr lang="en-US" dirty="0"/>
          </a:p>
        </p:txBody>
      </p:sp>
      <p:pic>
        <p:nvPicPr>
          <p:cNvPr id="5" name="Picture 4">
            <a:extLst>
              <a:ext uri="{FF2B5EF4-FFF2-40B4-BE49-F238E27FC236}">
                <a16:creationId xmlns:a16="http://schemas.microsoft.com/office/drawing/2014/main" id="{04C71F69-65D1-806C-3370-AF5E8C15ED24}"/>
              </a:ext>
            </a:extLst>
          </p:cNvPr>
          <p:cNvPicPr>
            <a:picLocks noChangeAspect="1"/>
          </p:cNvPicPr>
          <p:nvPr/>
        </p:nvPicPr>
        <p:blipFill>
          <a:blip r:embed="rId3"/>
          <a:stretch>
            <a:fillRect/>
          </a:stretch>
        </p:blipFill>
        <p:spPr>
          <a:xfrm>
            <a:off x="1975210" y="1796065"/>
            <a:ext cx="8241580" cy="4445581"/>
          </a:xfrm>
          <a:prstGeom prst="rect">
            <a:avLst/>
          </a:prstGeom>
        </p:spPr>
      </p:pic>
    </p:spTree>
    <p:extLst>
      <p:ext uri="{BB962C8B-B14F-4D97-AF65-F5344CB8AC3E}">
        <p14:creationId xmlns:p14="http://schemas.microsoft.com/office/powerpoint/2010/main" val="287157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F0973-DC76-380F-7093-5A6C66E93142}"/>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2F463B59-B8CC-53CB-7B42-0D4D23F403EE}"/>
              </a:ext>
            </a:extLst>
          </p:cNvPr>
          <p:cNvSpPr txBox="1">
            <a:spLocks/>
          </p:cNvSpPr>
          <p:nvPr/>
        </p:nvSpPr>
        <p:spPr>
          <a:xfrm>
            <a:off x="937260" y="2277036"/>
            <a:ext cx="10317480" cy="3057262"/>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cap="none" dirty="0">
                <a:latin typeface="+mn-lt"/>
              </a:rPr>
              <a:t>This banking system is designed for optimal account management, validation, and transactions using advanced C++ coding practices. It organizes Spending, Reserve, and Growth accounts using a linked list data structure, managed by the AccountList class, to maintain a dynamic collection of accounts. Each account type inherits from the base Bank_Account class, allowing for features such as transaction limits (Spending_Account) and interest calculations (Growth_Account and Reserve_Account)</a:t>
            </a:r>
          </a:p>
        </p:txBody>
      </p:sp>
      <p:sp>
        <p:nvSpPr>
          <p:cNvPr id="2" name="Title 2">
            <a:extLst>
              <a:ext uri="{FF2B5EF4-FFF2-40B4-BE49-F238E27FC236}">
                <a16:creationId xmlns:a16="http://schemas.microsoft.com/office/drawing/2014/main" id="{D8BE6CF3-1DC1-3BA7-CFAB-B5BD923B6FF4}"/>
              </a:ext>
            </a:extLst>
          </p:cNvPr>
          <p:cNvSpPr txBox="1">
            <a:spLocks/>
          </p:cNvSpPr>
          <p:nvPr/>
        </p:nvSpPr>
        <p:spPr>
          <a:xfrm>
            <a:off x="76200" y="27245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highlight>
                  <a:srgbClr val="800000"/>
                </a:highlight>
                <a:latin typeface="+mn-lt"/>
              </a:rPr>
              <a:t>System Architecture</a:t>
            </a:r>
          </a:p>
        </p:txBody>
      </p:sp>
      <p:sp>
        <p:nvSpPr>
          <p:cNvPr id="5" name="TextBox 4">
            <a:extLst>
              <a:ext uri="{FF2B5EF4-FFF2-40B4-BE49-F238E27FC236}">
                <a16:creationId xmlns:a16="http://schemas.microsoft.com/office/drawing/2014/main" id="{C1D938E0-7C11-DFED-1D58-73AF13074B2E}"/>
              </a:ext>
            </a:extLst>
          </p:cNvPr>
          <p:cNvSpPr txBox="1"/>
          <p:nvPr/>
        </p:nvSpPr>
        <p:spPr>
          <a:xfrm>
            <a:off x="5713505" y="1168159"/>
            <a:ext cx="764989" cy="369332"/>
          </a:xfrm>
          <a:prstGeom prst="rect">
            <a:avLst/>
          </a:prstGeom>
          <a:noFill/>
        </p:spPr>
        <p:txBody>
          <a:bodyPr wrap="square">
            <a:spAutoFit/>
          </a:bodyPr>
          <a:lstStyle/>
          <a:p>
            <a:pPr algn="ctr"/>
            <a:r>
              <a:rPr lang="en-US" sz="1800" cap="none" dirty="0">
                <a:solidFill>
                  <a:schemeClr val="bg1"/>
                </a:solidFill>
                <a:highlight>
                  <a:srgbClr val="800000"/>
                </a:highlight>
                <a:latin typeface="+mn-lt"/>
              </a:rPr>
              <a:t>Part 1</a:t>
            </a:r>
            <a:endParaRPr lang="en-US" dirty="0">
              <a:solidFill>
                <a:schemeClr val="bg1"/>
              </a:solidFill>
              <a:highlight>
                <a:srgbClr val="800000"/>
              </a:highlight>
            </a:endParaRPr>
          </a:p>
        </p:txBody>
      </p:sp>
    </p:spTree>
    <p:extLst>
      <p:ext uri="{BB962C8B-B14F-4D97-AF65-F5344CB8AC3E}">
        <p14:creationId xmlns:p14="http://schemas.microsoft.com/office/powerpoint/2010/main" val="4287442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FD137-A6A6-5824-C47C-C648BB22ABB7}"/>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2648256F-7E1F-19AC-B1DB-34B591B65A1F}"/>
              </a:ext>
            </a:extLst>
          </p:cNvPr>
          <p:cNvSpPr txBox="1">
            <a:spLocks/>
          </p:cNvSpPr>
          <p:nvPr/>
        </p:nvSpPr>
        <p:spPr>
          <a:xfrm>
            <a:off x="937260" y="2383116"/>
            <a:ext cx="10317480" cy="2959847"/>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400" b="1" u="sng" cap="none" dirty="0">
                <a:latin typeface="+mn-lt"/>
              </a:rPr>
              <a:t>Store Class Implementation:  </a:t>
            </a:r>
            <a:endParaRPr lang="en-US" sz="2000" b="1" u="sng" cap="none" dirty="0">
              <a:latin typeface="+mn-lt"/>
            </a:endParaRPr>
          </a:p>
          <a:p>
            <a:r>
              <a:rPr lang="en-US" sz="2000" b="1" cap="none" dirty="0">
                <a:latin typeface="+mn-lt"/>
              </a:rPr>
              <a:t>Manages store operations, including product inventory, shopping cart, and transactions. </a:t>
            </a:r>
          </a:p>
          <a:p>
            <a:endParaRPr lang="en-US" sz="2000" b="1" u="sng" cap="none" dirty="0">
              <a:latin typeface="+mn-lt"/>
            </a:endParaRPr>
          </a:p>
          <a:p>
            <a:r>
              <a:rPr lang="en-US" sz="1800" b="1" cap="none" dirty="0">
                <a:latin typeface="+mn-lt"/>
              </a:rPr>
              <a:t>Initialization:  </a:t>
            </a:r>
          </a:p>
          <a:p>
            <a:pPr marL="285750" indent="-285750">
              <a:buFont typeface="Arial" panose="020B0604020202020204" pitchFamily="34" charset="0"/>
              <a:buChar char="•"/>
            </a:pPr>
            <a:r>
              <a:rPr lang="en-US" sz="1600" cap="none" dirty="0">
                <a:latin typeface="+mn-lt"/>
              </a:rPr>
              <a:t>Constructor sets "catalogSize", "cartSize", and initializes the product catalog.  </a:t>
            </a:r>
          </a:p>
          <a:p>
            <a:pPr marL="285750" indent="-285750">
              <a:buFont typeface="Arial" panose="020B0604020202020204" pitchFamily="34" charset="0"/>
              <a:buChar char="•"/>
            </a:pPr>
            <a:r>
              <a:rPr lang="en-US" sz="1600" cap="none" dirty="0">
                <a:latin typeface="+mn-lt"/>
              </a:rPr>
              <a:t>"initializeCatalog()": Preloads predefined products.</a:t>
            </a:r>
          </a:p>
          <a:p>
            <a:pPr marL="285750" indent="-285750">
              <a:buFont typeface="Arial" panose="020B0604020202020204" pitchFamily="34" charset="0"/>
              <a:buChar char="•"/>
            </a:pPr>
            <a:endParaRPr lang="en-US" sz="1600" cap="none" dirty="0">
              <a:latin typeface="+mn-lt"/>
            </a:endParaRPr>
          </a:p>
          <a:p>
            <a:r>
              <a:rPr lang="en-US" sz="1800" b="1" cap="none" dirty="0">
                <a:latin typeface="+mn-lt"/>
              </a:rPr>
              <a:t>Product Management:</a:t>
            </a:r>
          </a:p>
          <a:p>
            <a:pPr marL="285750" indent="-285750">
              <a:buFont typeface="Arial" panose="020B0604020202020204" pitchFamily="34" charset="0"/>
              <a:buChar char="•"/>
            </a:pPr>
            <a:r>
              <a:rPr lang="en-US" sz="1600" cap="none" dirty="0">
                <a:latin typeface="+mn-lt"/>
              </a:rPr>
              <a:t>"updateProductDetails()": Modifies product price and quantity.  </a:t>
            </a:r>
          </a:p>
          <a:p>
            <a:pPr marL="285750" indent="-285750">
              <a:buFont typeface="Arial" panose="020B0604020202020204" pitchFamily="34" charset="0"/>
              <a:buChar char="•"/>
            </a:pPr>
            <a:r>
              <a:rPr lang="en-US" sz="1600" cap="none" dirty="0">
                <a:latin typeface="+mn-lt"/>
              </a:rPr>
              <a:t>"findProductIndex()": Retrieves product index in catalog.</a:t>
            </a:r>
          </a:p>
        </p:txBody>
      </p:sp>
      <p:sp>
        <p:nvSpPr>
          <p:cNvPr id="2" name="Title 8">
            <a:extLst>
              <a:ext uri="{FF2B5EF4-FFF2-40B4-BE49-F238E27FC236}">
                <a16:creationId xmlns:a16="http://schemas.microsoft.com/office/drawing/2014/main" id="{537F6395-02F5-BDBD-9512-38EE0BEC4C2C}"/>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12/13</a:t>
            </a:r>
            <a:br>
              <a:rPr lang="en-US" sz="3600" dirty="0"/>
            </a:br>
            <a:r>
              <a:rPr lang="en-US" sz="3600" dirty="0"/>
              <a:t>Store.cpp </a:t>
            </a:r>
            <a:r>
              <a:rPr lang="en-US" sz="2000" dirty="0"/>
              <a:t>part 6</a:t>
            </a:r>
            <a:endParaRPr lang="en-US" dirty="0"/>
          </a:p>
        </p:txBody>
      </p:sp>
    </p:spTree>
    <p:extLst>
      <p:ext uri="{BB962C8B-B14F-4D97-AF65-F5344CB8AC3E}">
        <p14:creationId xmlns:p14="http://schemas.microsoft.com/office/powerpoint/2010/main" val="711282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3CC0F-F272-EC2E-565F-4515A8BA7EEE}"/>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596CD445-D42B-6F8B-6565-1635E42FD15B}"/>
              </a:ext>
            </a:extLst>
          </p:cNvPr>
          <p:cNvSpPr txBox="1">
            <a:spLocks/>
          </p:cNvSpPr>
          <p:nvPr/>
        </p:nvSpPr>
        <p:spPr>
          <a:xfrm>
            <a:off x="937260" y="1759171"/>
            <a:ext cx="10317480" cy="4629676"/>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000" dirty="0"/>
            </a:br>
            <a:r>
              <a:rPr lang="en-US" sz="2400" b="1" u="sng" cap="none" dirty="0">
                <a:latin typeface="+mn-lt"/>
              </a:rPr>
              <a:t>Store Class Implementation:  </a:t>
            </a:r>
            <a:endParaRPr lang="en-US" sz="2000" b="1" u="sng" cap="none" dirty="0">
              <a:latin typeface="+mn-lt"/>
            </a:endParaRPr>
          </a:p>
          <a:p>
            <a:r>
              <a:rPr lang="en-US" sz="2000" b="1" cap="none" dirty="0">
                <a:latin typeface="+mn-lt"/>
              </a:rPr>
              <a:t>Manages store operations, including product inventory, shopping cart, and transactions. </a:t>
            </a:r>
          </a:p>
          <a:p>
            <a:pPr marL="285750" indent="-285750">
              <a:buFont typeface="Arial" panose="020B0604020202020204" pitchFamily="34" charset="0"/>
              <a:buChar char="•"/>
            </a:pPr>
            <a:endParaRPr lang="en-US" sz="1600" cap="none" dirty="0">
              <a:latin typeface="+mn-lt"/>
            </a:endParaRPr>
          </a:p>
          <a:p>
            <a:r>
              <a:rPr lang="en-US" sz="1800" b="1" cap="none" dirty="0">
                <a:latin typeface="+mn-lt"/>
              </a:rPr>
              <a:t>Shopping Cart Operations:</a:t>
            </a:r>
          </a:p>
          <a:p>
            <a:pPr marL="285750" indent="-285750">
              <a:buFont typeface="Arial" panose="020B0604020202020204" pitchFamily="34" charset="0"/>
              <a:buChar char="•"/>
            </a:pPr>
            <a:r>
              <a:rPr lang="en-US" sz="1600" cap="none" dirty="0">
                <a:latin typeface="+mn-lt"/>
              </a:rPr>
              <a:t>Constructor sets "catalogSize", "cartSize", and initializes the product catalog.  </a:t>
            </a:r>
          </a:p>
          <a:p>
            <a:pPr marL="285750" indent="-285750">
              <a:buFont typeface="Arial" panose="020B0604020202020204" pitchFamily="34" charset="0"/>
              <a:buChar char="•"/>
            </a:pPr>
            <a:r>
              <a:rPr lang="en-US" sz="1600" cap="none" dirty="0">
                <a:latin typeface="+mn-lt"/>
              </a:rPr>
              <a:t>"initializeCatalog()": Preloads predefined products.</a:t>
            </a:r>
            <a:endParaRPr lang="en-US" sz="1600" b="1" cap="none" dirty="0">
              <a:latin typeface="+mn-lt"/>
            </a:endParaRPr>
          </a:p>
          <a:p>
            <a:endParaRPr lang="en-US" sz="1800" b="1" cap="none" dirty="0">
              <a:latin typeface="+mn-lt"/>
            </a:endParaRPr>
          </a:p>
          <a:p>
            <a:r>
              <a:rPr lang="en-US" sz="1800" b="1" cap="none" dirty="0">
                <a:latin typeface="+mn-lt"/>
              </a:rPr>
              <a:t>Checkout Process:</a:t>
            </a:r>
          </a:p>
          <a:p>
            <a:pPr marL="285750" indent="-285750">
              <a:buFont typeface="Arial" panose="020B0604020202020204" pitchFamily="34" charset="0"/>
              <a:buChar char="•"/>
            </a:pPr>
            <a:r>
              <a:rPr lang="en-US" sz="1600" cap="none" dirty="0">
                <a:latin typeface="+mn-lt"/>
              </a:rPr>
              <a:t>Validates user account, confirms purchase, handles transaction errors.  </a:t>
            </a:r>
          </a:p>
          <a:p>
            <a:pPr marL="285750" indent="-285750">
              <a:buFont typeface="Arial" panose="020B0604020202020204" pitchFamily="34" charset="0"/>
              <a:buChar char="•"/>
            </a:pPr>
            <a:r>
              <a:rPr lang="en-US" sz="1600" cap="none" dirty="0">
                <a:latin typeface="+mn-lt"/>
              </a:rPr>
              <a:t>"calculateTotalCost()": Computes total amount in the cart.</a:t>
            </a:r>
          </a:p>
          <a:p>
            <a:pPr marL="285750" indent="-285750">
              <a:buFont typeface="Arial" panose="020B0604020202020204" pitchFamily="34" charset="0"/>
              <a:buChar char="•"/>
            </a:pPr>
            <a:endParaRPr lang="en-US" sz="1800" b="1" cap="none" dirty="0">
              <a:latin typeface="+mn-lt"/>
            </a:endParaRPr>
          </a:p>
          <a:p>
            <a:r>
              <a:rPr lang="en-US" sz="1800" b="1" cap="none" dirty="0">
                <a:latin typeface="+mn-lt"/>
              </a:rPr>
              <a:t>Store Interaction: </a:t>
            </a:r>
          </a:p>
          <a:p>
            <a:pPr marL="285750" indent="-285750">
              <a:buFont typeface="Arial" panose="020B0604020202020204" pitchFamily="34" charset="0"/>
              <a:buChar char="•"/>
            </a:pPr>
            <a:r>
              <a:rPr lang="en-US" sz="1600" cap="none" dirty="0">
                <a:latin typeface="+mn-lt"/>
              </a:rPr>
              <a:t>"displayCatalog()": Lists available products.  </a:t>
            </a:r>
          </a:p>
          <a:p>
            <a:pPr marL="285750" indent="-285750">
              <a:buFont typeface="Arial" panose="020B0604020202020204" pitchFamily="34" charset="0"/>
              <a:buChar char="•"/>
            </a:pPr>
            <a:r>
              <a:rPr lang="en-US" sz="1600" cap="none" dirty="0">
                <a:latin typeface="+mn-lt"/>
              </a:rPr>
              <a:t>"setCurrentAccount()": Links store transactions to a bank account.</a:t>
            </a:r>
          </a:p>
        </p:txBody>
      </p:sp>
      <p:sp>
        <p:nvSpPr>
          <p:cNvPr id="2" name="Title 8">
            <a:extLst>
              <a:ext uri="{FF2B5EF4-FFF2-40B4-BE49-F238E27FC236}">
                <a16:creationId xmlns:a16="http://schemas.microsoft.com/office/drawing/2014/main" id="{D4CD8CA9-285C-E419-8167-FBCA97716230}"/>
              </a:ext>
            </a:extLst>
          </p:cNvPr>
          <p:cNvSpPr>
            <a:spLocks noGrp="1"/>
          </p:cNvSpPr>
          <p:nvPr>
            <p:ph type="title"/>
          </p:nvPr>
        </p:nvSpPr>
        <p:spPr>
          <a:xfrm>
            <a:off x="2946773" y="-170926"/>
            <a:ext cx="6054613" cy="1478279"/>
          </a:xfrm>
        </p:spPr>
        <p:txBody>
          <a:bodyPr/>
          <a:lstStyle/>
          <a:p>
            <a:pPr algn="ctr"/>
            <a:br>
              <a:rPr lang="en-US" dirty="0"/>
            </a:br>
            <a:r>
              <a:rPr lang="en-US" sz="4400" dirty="0"/>
              <a:t>Section 5 </a:t>
            </a:r>
            <a:r>
              <a:rPr lang="en-US" sz="2400" dirty="0"/>
              <a:t>Slide 13/13</a:t>
            </a:r>
            <a:br>
              <a:rPr lang="en-US" sz="3600" dirty="0"/>
            </a:br>
            <a:r>
              <a:rPr lang="en-US" sz="3600" dirty="0"/>
              <a:t>Store.cpp </a:t>
            </a:r>
            <a:r>
              <a:rPr lang="en-US" sz="2000" dirty="0"/>
              <a:t>part 7</a:t>
            </a:r>
            <a:endParaRPr lang="en-US" dirty="0"/>
          </a:p>
        </p:txBody>
      </p:sp>
    </p:spTree>
    <p:extLst>
      <p:ext uri="{BB962C8B-B14F-4D97-AF65-F5344CB8AC3E}">
        <p14:creationId xmlns:p14="http://schemas.microsoft.com/office/powerpoint/2010/main" val="4159670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E8C5-90BE-4C0E-BFDB-19B6BC31321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6239BD8-E82F-FAA7-8C52-BA98D9BDD364}"/>
              </a:ext>
            </a:extLst>
          </p:cNvPr>
          <p:cNvSpPr>
            <a:spLocks noGrp="1"/>
          </p:cNvSpPr>
          <p:nvPr>
            <p:ph type="title"/>
          </p:nvPr>
        </p:nvSpPr>
        <p:spPr>
          <a:xfrm>
            <a:off x="3078480" y="-228599"/>
            <a:ext cx="6035040" cy="1478279"/>
          </a:xfrm>
        </p:spPr>
        <p:txBody>
          <a:bodyPr/>
          <a:lstStyle/>
          <a:p>
            <a:pPr algn="ctr"/>
            <a:br>
              <a:rPr lang="en-US" dirty="0"/>
            </a:br>
            <a:r>
              <a:rPr lang="en-US" sz="4400" dirty="0"/>
              <a:t>Section 6 </a:t>
            </a:r>
            <a:r>
              <a:rPr lang="en-US" sz="2400" dirty="0"/>
              <a:t>Slide 1/18</a:t>
            </a:r>
            <a:br>
              <a:rPr lang="en-US" dirty="0"/>
            </a:br>
            <a:r>
              <a:rPr lang="en-US" sz="2800" dirty="0"/>
              <a:t>NumericUTIls </a:t>
            </a:r>
            <a:r>
              <a:rPr lang="en-US" sz="2000" dirty="0"/>
              <a:t>part 1</a:t>
            </a:r>
            <a:endParaRPr lang="en-US" dirty="0"/>
          </a:p>
        </p:txBody>
      </p:sp>
      <p:pic>
        <p:nvPicPr>
          <p:cNvPr id="5" name="Picture 4">
            <a:extLst>
              <a:ext uri="{FF2B5EF4-FFF2-40B4-BE49-F238E27FC236}">
                <a16:creationId xmlns:a16="http://schemas.microsoft.com/office/drawing/2014/main" id="{B0D10739-DE09-F0C3-8563-A0EB66BBD3AC}"/>
              </a:ext>
            </a:extLst>
          </p:cNvPr>
          <p:cNvPicPr>
            <a:picLocks noChangeAspect="1"/>
          </p:cNvPicPr>
          <p:nvPr/>
        </p:nvPicPr>
        <p:blipFill>
          <a:blip r:embed="rId3"/>
          <a:stretch>
            <a:fillRect/>
          </a:stretch>
        </p:blipFill>
        <p:spPr>
          <a:xfrm>
            <a:off x="3922049" y="1365374"/>
            <a:ext cx="4347902" cy="5305589"/>
          </a:xfrm>
          <a:prstGeom prst="rect">
            <a:avLst/>
          </a:prstGeom>
        </p:spPr>
      </p:pic>
    </p:spTree>
    <p:extLst>
      <p:ext uri="{BB962C8B-B14F-4D97-AF65-F5344CB8AC3E}">
        <p14:creationId xmlns:p14="http://schemas.microsoft.com/office/powerpoint/2010/main" val="1594568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1CCCC-8990-ECC7-B0D6-302A64146DC6}"/>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753E426-27FE-97E1-B3F2-6F600EEFC54C}"/>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2/18</a:t>
            </a:r>
            <a:br>
              <a:rPr lang="en-US" dirty="0"/>
            </a:br>
            <a:r>
              <a:rPr lang="en-US" sz="3600" dirty="0"/>
              <a:t>NumericUTIls </a:t>
            </a:r>
            <a:r>
              <a:rPr lang="en-US" sz="2800" dirty="0"/>
              <a:t>part 2</a:t>
            </a:r>
            <a:endParaRPr lang="en-US" dirty="0"/>
          </a:p>
        </p:txBody>
      </p:sp>
      <p:sp>
        <p:nvSpPr>
          <p:cNvPr id="2" name="Title 8">
            <a:extLst>
              <a:ext uri="{FF2B5EF4-FFF2-40B4-BE49-F238E27FC236}">
                <a16:creationId xmlns:a16="http://schemas.microsoft.com/office/drawing/2014/main" id="{43773AA4-B773-AC3C-D2EA-A3DBD1FC1B1F}"/>
              </a:ext>
            </a:extLst>
          </p:cNvPr>
          <p:cNvSpPr txBox="1">
            <a:spLocks/>
          </p:cNvSpPr>
          <p:nvPr/>
        </p:nvSpPr>
        <p:spPr>
          <a:xfrm>
            <a:off x="365760" y="2100653"/>
            <a:ext cx="11460480" cy="343393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4800" b="1" u="sng" cap="none" dirty="0"/>
              <a:t>Template Class (NumericUtils&lt;T&gt;)</a:t>
            </a:r>
          </a:p>
          <a:p>
            <a:pPr marL="457200" indent="-457200">
              <a:buAutoNum type="arabicPeriod"/>
            </a:pPr>
            <a:r>
              <a:rPr lang="en-US" sz="4800" b="1" cap="none" dirty="0"/>
              <a:t>Allows numeric utility functions to work with different data types (int, float, double, etc.).</a:t>
            </a:r>
          </a:p>
          <a:p>
            <a:pPr marL="457200" indent="-457200">
              <a:buAutoNum type="arabicPeriod"/>
            </a:pPr>
            <a:endParaRPr lang="en-US" sz="4800" b="1" cap="none" dirty="0"/>
          </a:p>
        </p:txBody>
      </p:sp>
    </p:spTree>
    <p:extLst>
      <p:ext uri="{BB962C8B-B14F-4D97-AF65-F5344CB8AC3E}">
        <p14:creationId xmlns:p14="http://schemas.microsoft.com/office/powerpoint/2010/main" val="718973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FC44B-0BF5-3213-B8E6-8A7B93567B2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19501F7-61A0-DE74-4E63-8860A70F2BC5}"/>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3/18</a:t>
            </a:r>
            <a:br>
              <a:rPr lang="en-US" dirty="0"/>
            </a:br>
            <a:r>
              <a:rPr lang="en-US" sz="3600" dirty="0"/>
              <a:t>NumericUTIls </a:t>
            </a:r>
            <a:r>
              <a:rPr lang="en-US" sz="2800" dirty="0"/>
              <a:t>part 3</a:t>
            </a:r>
            <a:endParaRPr lang="en-US" dirty="0"/>
          </a:p>
        </p:txBody>
      </p:sp>
      <p:sp>
        <p:nvSpPr>
          <p:cNvPr id="2" name="Title 8">
            <a:extLst>
              <a:ext uri="{FF2B5EF4-FFF2-40B4-BE49-F238E27FC236}">
                <a16:creationId xmlns:a16="http://schemas.microsoft.com/office/drawing/2014/main" id="{A25A171E-C342-B2FD-5507-FE60A3CDA142}"/>
              </a:ext>
            </a:extLst>
          </p:cNvPr>
          <p:cNvSpPr txBox="1">
            <a:spLocks/>
          </p:cNvSpPr>
          <p:nvPr/>
        </p:nvSpPr>
        <p:spPr>
          <a:xfrm>
            <a:off x="365760" y="1640093"/>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800" b="1" u="sng" cap="none" dirty="0"/>
              <a:t>Random Number Generation (randomRange)</a:t>
            </a:r>
          </a:p>
          <a:p>
            <a:pPr marL="457200" indent="-457200">
              <a:buAutoNum type="arabicPeriod"/>
            </a:pPr>
            <a:endParaRPr lang="en-US" sz="2000" b="1" cap="none" dirty="0"/>
          </a:p>
          <a:p>
            <a:pPr marL="457200" indent="-457200">
              <a:buAutoNum type="arabicPeriod"/>
            </a:pPr>
            <a:r>
              <a:rPr lang="en-US" sz="2000" b="1" cap="none" dirty="0"/>
              <a:t>Uses std::random_device and std::mt19937_64 to create a random number generator.</a:t>
            </a:r>
          </a:p>
          <a:p>
            <a:pPr marL="457200" indent="-457200">
              <a:buAutoNum type="arabicPeriod"/>
            </a:pPr>
            <a:endParaRPr lang="en-US" sz="2000" b="1" cap="none" dirty="0"/>
          </a:p>
          <a:p>
            <a:pPr marL="457200" indent="-457200">
              <a:buAutoNum type="arabicPeriod"/>
            </a:pPr>
            <a:r>
              <a:rPr lang="en-US" sz="2000" b="1" cap="none" dirty="0"/>
              <a:t>If the minimum &gt; maximum, an error message is displayed and 0 is returned.</a:t>
            </a:r>
          </a:p>
          <a:p>
            <a:pPr marL="457200" indent="-457200">
              <a:buAutoNum type="arabicPeriod"/>
            </a:pPr>
            <a:endParaRPr lang="en-US" sz="2000" b="1" cap="none" dirty="0"/>
          </a:p>
          <a:p>
            <a:pPr marL="457200" indent="-457200">
              <a:buAutoNum type="arabicPeriod"/>
            </a:pPr>
            <a:r>
              <a:rPr lang="en-US" sz="2000" b="1" cap="none" dirty="0"/>
              <a:t>Uses std::is_integral_v&lt;T&gt; to determine if T is an integer.- If T is an integer, generates a random number using std::uniform_int_distribution&lt;T&gt;.</a:t>
            </a:r>
          </a:p>
          <a:p>
            <a:pPr marL="457200" indent="-457200">
              <a:buAutoNum type="arabicPeriod"/>
            </a:pPr>
            <a:endParaRPr lang="en-US" sz="2000" b="1" cap="none" dirty="0"/>
          </a:p>
          <a:p>
            <a:pPr marL="457200" indent="-457200">
              <a:buAutoNum type="arabicPeriod"/>
            </a:pPr>
            <a:r>
              <a:rPr lang="en-US" sz="2000" b="1" cap="none" dirty="0"/>
              <a:t>If T is a floating-point type, uses std::uniform_real_distribution&lt;T&gt; instead.</a:t>
            </a:r>
          </a:p>
          <a:p>
            <a:pPr marL="457200" indent="-457200">
              <a:buAutoNum type="arabicPeriod"/>
            </a:pPr>
            <a:endParaRPr lang="en-US" sz="2000" b="1" cap="none" dirty="0"/>
          </a:p>
        </p:txBody>
      </p:sp>
    </p:spTree>
    <p:extLst>
      <p:ext uri="{BB962C8B-B14F-4D97-AF65-F5344CB8AC3E}">
        <p14:creationId xmlns:p14="http://schemas.microsoft.com/office/powerpoint/2010/main" val="1514035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49464-F0F6-57A6-C5ED-8DDDA9D109F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114B164-4CC1-834D-B895-EA3862060584}"/>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4/18</a:t>
            </a:r>
            <a:br>
              <a:rPr lang="en-US" dirty="0"/>
            </a:br>
            <a:r>
              <a:rPr lang="en-US" sz="3600" dirty="0"/>
              <a:t>NumericUTIls </a:t>
            </a:r>
            <a:r>
              <a:rPr lang="en-US" sz="2800" dirty="0"/>
              <a:t>part 4</a:t>
            </a:r>
            <a:endParaRPr lang="en-US" dirty="0"/>
          </a:p>
        </p:txBody>
      </p:sp>
      <p:pic>
        <p:nvPicPr>
          <p:cNvPr id="4" name="Picture 3">
            <a:extLst>
              <a:ext uri="{FF2B5EF4-FFF2-40B4-BE49-F238E27FC236}">
                <a16:creationId xmlns:a16="http://schemas.microsoft.com/office/drawing/2014/main" id="{4D868B7C-7C23-223F-0552-DCE74A0D20A3}"/>
              </a:ext>
            </a:extLst>
          </p:cNvPr>
          <p:cNvPicPr>
            <a:picLocks noChangeAspect="1"/>
          </p:cNvPicPr>
          <p:nvPr/>
        </p:nvPicPr>
        <p:blipFill>
          <a:blip r:embed="rId3"/>
          <a:stretch>
            <a:fillRect/>
          </a:stretch>
        </p:blipFill>
        <p:spPr>
          <a:xfrm>
            <a:off x="2278804" y="1804894"/>
            <a:ext cx="7634391" cy="4483260"/>
          </a:xfrm>
          <a:prstGeom prst="rect">
            <a:avLst/>
          </a:prstGeom>
        </p:spPr>
      </p:pic>
    </p:spTree>
    <p:extLst>
      <p:ext uri="{BB962C8B-B14F-4D97-AF65-F5344CB8AC3E}">
        <p14:creationId xmlns:p14="http://schemas.microsoft.com/office/powerpoint/2010/main" val="3667583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8059A-A16A-2FE7-CB40-0E418017CFA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0B7B013-1634-1BA1-2E9A-438B641D69CC}"/>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5/18</a:t>
            </a:r>
            <a:br>
              <a:rPr lang="en-US" dirty="0"/>
            </a:br>
            <a:r>
              <a:rPr lang="en-US" sz="3600" dirty="0"/>
              <a:t>NumericUTIls </a:t>
            </a:r>
            <a:r>
              <a:rPr lang="en-US" sz="2800" dirty="0"/>
              <a:t>part 5</a:t>
            </a:r>
            <a:endParaRPr lang="en-US" dirty="0"/>
          </a:p>
        </p:txBody>
      </p:sp>
      <p:sp>
        <p:nvSpPr>
          <p:cNvPr id="2" name="Title 8">
            <a:extLst>
              <a:ext uri="{FF2B5EF4-FFF2-40B4-BE49-F238E27FC236}">
                <a16:creationId xmlns:a16="http://schemas.microsoft.com/office/drawing/2014/main" id="{EE9CC349-8A97-4671-5D47-11E92BB3A48A}"/>
              </a:ext>
            </a:extLst>
          </p:cNvPr>
          <p:cNvSpPr txBox="1">
            <a:spLocks/>
          </p:cNvSpPr>
          <p:nvPr/>
        </p:nvSpPr>
        <p:spPr>
          <a:xfrm>
            <a:off x="342900" y="2339340"/>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4400" b="1" u="sng" cap="none" dirty="0"/>
              <a:t>Range Validation (isBetween)</a:t>
            </a:r>
          </a:p>
          <a:p>
            <a:endParaRPr lang="en-US" sz="4400" b="1" cap="none" dirty="0"/>
          </a:p>
          <a:p>
            <a:pPr marL="457200" indent="-457200">
              <a:buAutoNum type="arabicPeriod"/>
            </a:pPr>
            <a:r>
              <a:rPr lang="en-US" sz="4400" b="1" cap="none" dirty="0"/>
              <a:t>Checks whether a given value is between min and max inclusively.</a:t>
            </a:r>
          </a:p>
          <a:p>
            <a:endParaRPr lang="en-US" sz="4400" b="1" cap="none" dirty="0"/>
          </a:p>
        </p:txBody>
      </p:sp>
    </p:spTree>
    <p:extLst>
      <p:ext uri="{BB962C8B-B14F-4D97-AF65-F5344CB8AC3E}">
        <p14:creationId xmlns:p14="http://schemas.microsoft.com/office/powerpoint/2010/main" val="1246925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4209F-45FC-BE1B-A71E-959E4636F81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BB2E63B-4118-2267-1753-B8800B774DAB}"/>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6/18</a:t>
            </a:r>
            <a:br>
              <a:rPr lang="en-US" dirty="0"/>
            </a:br>
            <a:r>
              <a:rPr lang="en-US" sz="3600" dirty="0"/>
              <a:t>NumericUTIls </a:t>
            </a:r>
            <a:r>
              <a:rPr lang="en-US" sz="2800" dirty="0"/>
              <a:t>part 6</a:t>
            </a:r>
            <a:endParaRPr lang="en-US" dirty="0"/>
          </a:p>
        </p:txBody>
      </p:sp>
      <p:sp>
        <p:nvSpPr>
          <p:cNvPr id="2" name="Title 8">
            <a:extLst>
              <a:ext uri="{FF2B5EF4-FFF2-40B4-BE49-F238E27FC236}">
                <a16:creationId xmlns:a16="http://schemas.microsoft.com/office/drawing/2014/main" id="{B8A5A332-469A-DEF6-1694-4D9C787DED37}"/>
              </a:ext>
            </a:extLst>
          </p:cNvPr>
          <p:cNvSpPr txBox="1">
            <a:spLocks/>
          </p:cNvSpPr>
          <p:nvPr/>
        </p:nvSpPr>
        <p:spPr>
          <a:xfrm>
            <a:off x="342900" y="2339340"/>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b="1" u="sng" cap="none" dirty="0"/>
              <a:t>Value Clamping (clamp)</a:t>
            </a:r>
          </a:p>
          <a:p>
            <a:endParaRPr lang="en-US" b="1" cap="none" dirty="0"/>
          </a:p>
          <a:p>
            <a:pPr marL="457200" indent="-457200">
              <a:buAutoNum type="arabicPeriod"/>
            </a:pPr>
            <a:r>
              <a:rPr lang="en-US" b="1" cap="none" dirty="0"/>
              <a:t>If the value passed is less than the minimum, then it returns the minimum.</a:t>
            </a:r>
          </a:p>
          <a:p>
            <a:pPr marL="457200" indent="-457200">
              <a:buAutoNum type="arabicPeriod"/>
            </a:pPr>
            <a:endParaRPr lang="en-US" b="1" cap="none" dirty="0"/>
          </a:p>
          <a:p>
            <a:pPr marL="457200" indent="-457200">
              <a:buAutoNum type="arabicPeriod"/>
            </a:pPr>
            <a:r>
              <a:rPr lang="en-US" b="1" cap="none" dirty="0"/>
              <a:t>If the value is greater than maximum, then it returns the maximum.</a:t>
            </a:r>
          </a:p>
          <a:p>
            <a:pPr marL="457200" indent="-457200">
              <a:buAutoNum type="arabicPeriod"/>
            </a:pPr>
            <a:endParaRPr lang="en-US" b="1" cap="none" dirty="0"/>
          </a:p>
          <a:p>
            <a:pPr marL="457200" indent="-457200">
              <a:buAutoNum type="arabicPeriod"/>
            </a:pPr>
            <a:r>
              <a:rPr lang="en-US" b="1" cap="none" dirty="0"/>
              <a:t>Otherwise, the original value is returned.</a:t>
            </a:r>
          </a:p>
        </p:txBody>
      </p:sp>
    </p:spTree>
    <p:extLst>
      <p:ext uri="{BB962C8B-B14F-4D97-AF65-F5344CB8AC3E}">
        <p14:creationId xmlns:p14="http://schemas.microsoft.com/office/powerpoint/2010/main" val="1590321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FC80-83DA-6493-322A-3B3F01D489A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36CDB00-19B8-725B-9EC7-866A8DC95F0A}"/>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7/18</a:t>
            </a:r>
            <a:br>
              <a:rPr lang="en-US" dirty="0"/>
            </a:br>
            <a:r>
              <a:rPr lang="en-US" sz="3600" dirty="0"/>
              <a:t>NumericUTIls </a:t>
            </a:r>
            <a:r>
              <a:rPr lang="en-US" sz="2800" dirty="0"/>
              <a:t>part 7</a:t>
            </a:r>
            <a:endParaRPr lang="en-US" dirty="0"/>
          </a:p>
        </p:txBody>
      </p:sp>
      <p:pic>
        <p:nvPicPr>
          <p:cNvPr id="4" name="Picture 3">
            <a:extLst>
              <a:ext uri="{FF2B5EF4-FFF2-40B4-BE49-F238E27FC236}">
                <a16:creationId xmlns:a16="http://schemas.microsoft.com/office/drawing/2014/main" id="{A732BD1D-CE60-A46F-A930-341FF614AFDE}"/>
              </a:ext>
            </a:extLst>
          </p:cNvPr>
          <p:cNvPicPr>
            <a:picLocks noChangeAspect="1"/>
          </p:cNvPicPr>
          <p:nvPr/>
        </p:nvPicPr>
        <p:blipFill>
          <a:blip r:embed="rId3"/>
          <a:stretch>
            <a:fillRect/>
          </a:stretch>
        </p:blipFill>
        <p:spPr>
          <a:xfrm>
            <a:off x="1815091" y="1912106"/>
            <a:ext cx="8561817" cy="4225457"/>
          </a:xfrm>
          <a:prstGeom prst="rect">
            <a:avLst/>
          </a:prstGeom>
        </p:spPr>
      </p:pic>
    </p:spTree>
    <p:extLst>
      <p:ext uri="{BB962C8B-B14F-4D97-AF65-F5344CB8AC3E}">
        <p14:creationId xmlns:p14="http://schemas.microsoft.com/office/powerpoint/2010/main" val="1433329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725D3-F3D7-5A0A-5B72-87FA700529D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3CA5608-2587-5B97-5298-3CD0E79ED204}"/>
              </a:ext>
            </a:extLst>
          </p:cNvPr>
          <p:cNvSpPr>
            <a:spLocks noGrp="1"/>
          </p:cNvSpPr>
          <p:nvPr>
            <p:ph type="title"/>
          </p:nvPr>
        </p:nvSpPr>
        <p:spPr>
          <a:xfrm>
            <a:off x="3078480" y="-228599"/>
            <a:ext cx="6035040" cy="1478279"/>
          </a:xfrm>
        </p:spPr>
        <p:txBody>
          <a:bodyPr/>
          <a:lstStyle/>
          <a:p>
            <a:pPr algn="ctr"/>
            <a:br>
              <a:rPr lang="en-US" dirty="0"/>
            </a:br>
            <a:r>
              <a:rPr lang="en-US" sz="4400" dirty="0"/>
              <a:t>Section 6 </a:t>
            </a:r>
            <a:r>
              <a:rPr lang="en-US" sz="2400" dirty="0"/>
              <a:t>Slide 8/18</a:t>
            </a:r>
            <a:br>
              <a:rPr lang="en-US" dirty="0"/>
            </a:br>
            <a:r>
              <a:rPr lang="en-US" sz="2800" dirty="0"/>
              <a:t>StringValidationUtils </a:t>
            </a:r>
            <a:r>
              <a:rPr lang="en-US" sz="2000" dirty="0"/>
              <a:t>part 1</a:t>
            </a:r>
            <a:endParaRPr lang="en-US" dirty="0"/>
          </a:p>
        </p:txBody>
      </p:sp>
      <p:pic>
        <p:nvPicPr>
          <p:cNvPr id="3" name="Picture 2">
            <a:extLst>
              <a:ext uri="{FF2B5EF4-FFF2-40B4-BE49-F238E27FC236}">
                <a16:creationId xmlns:a16="http://schemas.microsoft.com/office/drawing/2014/main" id="{2896BF55-1664-9405-6D8F-8C1FEDF5AB45}"/>
              </a:ext>
            </a:extLst>
          </p:cNvPr>
          <p:cNvPicPr>
            <a:picLocks noChangeAspect="1"/>
          </p:cNvPicPr>
          <p:nvPr/>
        </p:nvPicPr>
        <p:blipFill>
          <a:blip r:embed="rId3"/>
          <a:stretch>
            <a:fillRect/>
          </a:stretch>
        </p:blipFill>
        <p:spPr>
          <a:xfrm>
            <a:off x="3238607" y="1530928"/>
            <a:ext cx="5714785" cy="5140036"/>
          </a:xfrm>
          <a:prstGeom prst="rect">
            <a:avLst/>
          </a:prstGeom>
        </p:spPr>
      </p:pic>
    </p:spTree>
    <p:extLst>
      <p:ext uri="{BB962C8B-B14F-4D97-AF65-F5344CB8AC3E}">
        <p14:creationId xmlns:p14="http://schemas.microsoft.com/office/powerpoint/2010/main" val="1252422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95DF-053C-E879-3C55-FDEC7D45F5EF}"/>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8F802D07-9EFD-FF5C-4052-BA16AEB3C95A}"/>
              </a:ext>
            </a:extLst>
          </p:cNvPr>
          <p:cNvSpPr txBox="1">
            <a:spLocks/>
          </p:cNvSpPr>
          <p:nvPr/>
        </p:nvSpPr>
        <p:spPr>
          <a:xfrm>
            <a:off x="937260" y="2641600"/>
            <a:ext cx="10317480" cy="2065168"/>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cap="none" dirty="0">
                <a:latin typeface="+mn-lt"/>
              </a:rPr>
              <a:t>The system incorporates a store system, encapsulated within the Store class, which simulates a small section of real-world spending by allowing users to make purchases, integrating my banking functionalities with lifelike transactions. This integration is created through methods that access and modify account balances based on purchase transactions.</a:t>
            </a:r>
          </a:p>
        </p:txBody>
      </p:sp>
      <p:sp>
        <p:nvSpPr>
          <p:cNvPr id="2" name="Title 2">
            <a:extLst>
              <a:ext uri="{FF2B5EF4-FFF2-40B4-BE49-F238E27FC236}">
                <a16:creationId xmlns:a16="http://schemas.microsoft.com/office/drawing/2014/main" id="{C61AFE63-D5FB-A0B9-E793-058269285D26}"/>
              </a:ext>
            </a:extLst>
          </p:cNvPr>
          <p:cNvSpPr txBox="1">
            <a:spLocks/>
          </p:cNvSpPr>
          <p:nvPr/>
        </p:nvSpPr>
        <p:spPr>
          <a:xfrm>
            <a:off x="76200" y="27245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highlight>
                  <a:srgbClr val="800000"/>
                </a:highlight>
                <a:latin typeface="+mn-lt"/>
              </a:rPr>
              <a:t>System Architecture</a:t>
            </a:r>
          </a:p>
        </p:txBody>
      </p:sp>
      <p:sp>
        <p:nvSpPr>
          <p:cNvPr id="5" name="TextBox 4">
            <a:extLst>
              <a:ext uri="{FF2B5EF4-FFF2-40B4-BE49-F238E27FC236}">
                <a16:creationId xmlns:a16="http://schemas.microsoft.com/office/drawing/2014/main" id="{982BA168-C939-C749-2E74-98538ABB1212}"/>
              </a:ext>
            </a:extLst>
          </p:cNvPr>
          <p:cNvSpPr txBox="1"/>
          <p:nvPr/>
        </p:nvSpPr>
        <p:spPr>
          <a:xfrm>
            <a:off x="5713505" y="1168159"/>
            <a:ext cx="764989" cy="369332"/>
          </a:xfrm>
          <a:prstGeom prst="rect">
            <a:avLst/>
          </a:prstGeom>
          <a:noFill/>
        </p:spPr>
        <p:txBody>
          <a:bodyPr wrap="square">
            <a:spAutoFit/>
          </a:bodyPr>
          <a:lstStyle/>
          <a:p>
            <a:pPr algn="ctr"/>
            <a:r>
              <a:rPr lang="en-US" sz="1800" cap="none" dirty="0">
                <a:solidFill>
                  <a:schemeClr val="bg1"/>
                </a:solidFill>
                <a:highlight>
                  <a:srgbClr val="800000"/>
                </a:highlight>
                <a:latin typeface="+mn-lt"/>
              </a:rPr>
              <a:t>Part 2</a:t>
            </a:r>
            <a:endParaRPr lang="en-US" dirty="0">
              <a:solidFill>
                <a:schemeClr val="bg1"/>
              </a:solidFill>
              <a:highlight>
                <a:srgbClr val="800000"/>
              </a:highlight>
            </a:endParaRPr>
          </a:p>
        </p:txBody>
      </p:sp>
    </p:spTree>
    <p:extLst>
      <p:ext uri="{BB962C8B-B14F-4D97-AF65-F5344CB8AC3E}">
        <p14:creationId xmlns:p14="http://schemas.microsoft.com/office/powerpoint/2010/main" val="1962657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4C7A8-5FD1-78C0-9143-23C15D099C4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6157018-FED5-55F8-CF40-E2D675010951}"/>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9/18</a:t>
            </a:r>
            <a:br>
              <a:rPr lang="en-US" dirty="0"/>
            </a:br>
            <a:r>
              <a:rPr lang="en-US" dirty="0"/>
              <a:t>StringValidationUtils </a:t>
            </a:r>
            <a:r>
              <a:rPr lang="en-US" sz="2400" dirty="0"/>
              <a:t>part 2</a:t>
            </a:r>
            <a:endParaRPr lang="en-US" dirty="0"/>
          </a:p>
        </p:txBody>
      </p:sp>
      <p:sp>
        <p:nvSpPr>
          <p:cNvPr id="2" name="Title 8">
            <a:extLst>
              <a:ext uri="{FF2B5EF4-FFF2-40B4-BE49-F238E27FC236}">
                <a16:creationId xmlns:a16="http://schemas.microsoft.com/office/drawing/2014/main" id="{16E981CE-3C9A-AB73-36A0-EC103ABD8C22}"/>
              </a:ext>
            </a:extLst>
          </p:cNvPr>
          <p:cNvSpPr txBox="1">
            <a:spLocks/>
          </p:cNvSpPr>
          <p:nvPr/>
        </p:nvSpPr>
        <p:spPr>
          <a:xfrm>
            <a:off x="365760" y="2100653"/>
            <a:ext cx="11460480" cy="343393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4400" b="1" u="sng" cap="none" dirty="0"/>
              <a:t>Template Class (StringValidationUtils&lt;T&gt;)</a:t>
            </a:r>
          </a:p>
          <a:p>
            <a:endParaRPr lang="en-US" sz="4400" b="1" u="sng" cap="none" dirty="0"/>
          </a:p>
          <a:p>
            <a:r>
              <a:rPr lang="en-US" sz="4400" b="1" cap="none" dirty="0"/>
              <a:t>Designed to provide generic string validation utilities for different data types such as int, float, etc.</a:t>
            </a:r>
          </a:p>
        </p:txBody>
      </p:sp>
    </p:spTree>
    <p:extLst>
      <p:ext uri="{BB962C8B-B14F-4D97-AF65-F5344CB8AC3E}">
        <p14:creationId xmlns:p14="http://schemas.microsoft.com/office/powerpoint/2010/main" val="2328143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F4326-2E8E-E935-BB7B-BF56CFE76DD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E0B5EA8-4A69-21F7-828F-E5CCAA2A9370}"/>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10/18</a:t>
            </a:r>
            <a:br>
              <a:rPr lang="en-US" dirty="0"/>
            </a:br>
            <a:r>
              <a:rPr lang="en-US" dirty="0"/>
              <a:t>StringValidationUtils </a:t>
            </a:r>
            <a:r>
              <a:rPr lang="en-US" sz="2400" dirty="0"/>
              <a:t>part 3</a:t>
            </a:r>
            <a:endParaRPr lang="en-US" dirty="0"/>
          </a:p>
        </p:txBody>
      </p:sp>
      <p:sp>
        <p:nvSpPr>
          <p:cNvPr id="2" name="Title 8">
            <a:extLst>
              <a:ext uri="{FF2B5EF4-FFF2-40B4-BE49-F238E27FC236}">
                <a16:creationId xmlns:a16="http://schemas.microsoft.com/office/drawing/2014/main" id="{D60EF89F-6124-09DF-4DF4-72486269CD58}"/>
              </a:ext>
            </a:extLst>
          </p:cNvPr>
          <p:cNvSpPr txBox="1">
            <a:spLocks/>
          </p:cNvSpPr>
          <p:nvPr/>
        </p:nvSpPr>
        <p:spPr>
          <a:xfrm>
            <a:off x="342900" y="2339340"/>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b="1" u="sng" cap="none" dirty="0"/>
              <a:t>Range Validation (validateRange)</a:t>
            </a:r>
          </a:p>
          <a:p>
            <a:endParaRPr lang="en-US" sz="2400" b="1" cap="none" dirty="0"/>
          </a:p>
          <a:p>
            <a:pPr marL="457200" indent="-457200">
              <a:buAutoNum type="arabicPeriod"/>
            </a:pPr>
            <a:r>
              <a:rPr lang="en-US" sz="2400" b="1" cap="none" dirty="0"/>
              <a:t>Checks if a given value is between “min” and “max”.</a:t>
            </a:r>
          </a:p>
          <a:p>
            <a:pPr marL="457200" indent="-457200">
              <a:buAutoNum type="arabicPeriod"/>
            </a:pPr>
            <a:endParaRPr lang="en-US" sz="2400" b="1" cap="none" dirty="0"/>
          </a:p>
          <a:p>
            <a:pPr marL="457200" indent="-457200">
              <a:buAutoNum type="arabicPeriod"/>
            </a:pPr>
            <a:r>
              <a:rPr lang="en-US" sz="2400" b="1" cap="none" dirty="0"/>
              <a:t>Uses the “NumericUtils&lt;T&gt;::isBetween” function to determine validity.</a:t>
            </a:r>
          </a:p>
          <a:p>
            <a:pPr marL="457200" indent="-457200">
              <a:buAutoNum type="arabicPeriod"/>
            </a:pPr>
            <a:endParaRPr lang="en-US" sz="2400" b="1" cap="none" dirty="0"/>
          </a:p>
          <a:p>
            <a:pPr marL="457200" indent="-457200">
              <a:buAutoNum type="arabicPeriod"/>
            </a:pPr>
            <a:r>
              <a:rPr lang="en-US" sz="2400" b="1" cap="none" dirty="0"/>
              <a:t>If the value is out of range, displays the provided error message and returns “false”.</a:t>
            </a:r>
          </a:p>
          <a:p>
            <a:pPr marL="457200" indent="-457200">
              <a:buAutoNum type="arabicPeriod"/>
            </a:pPr>
            <a:endParaRPr lang="en-US" sz="2400" b="1" cap="none" dirty="0"/>
          </a:p>
          <a:p>
            <a:pPr marL="457200" indent="-457200">
              <a:buAutoNum type="arabicPeriod"/>
            </a:pPr>
            <a:r>
              <a:rPr lang="en-US" sz="2400" b="1" cap="none" dirty="0"/>
              <a:t>If valid, returns “true”.</a:t>
            </a:r>
          </a:p>
        </p:txBody>
      </p:sp>
    </p:spTree>
    <p:extLst>
      <p:ext uri="{BB962C8B-B14F-4D97-AF65-F5344CB8AC3E}">
        <p14:creationId xmlns:p14="http://schemas.microsoft.com/office/powerpoint/2010/main" val="438449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EC05E-180D-2F1C-F93E-1BC1474C39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8ABAB93-B852-5045-D627-7436561D40AF}"/>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11/18</a:t>
            </a:r>
            <a:br>
              <a:rPr lang="en-US" dirty="0"/>
            </a:br>
            <a:r>
              <a:rPr lang="en-US" dirty="0"/>
              <a:t>StringValidationUtils </a:t>
            </a:r>
            <a:r>
              <a:rPr lang="en-US" sz="2400" dirty="0"/>
              <a:t>part 4</a:t>
            </a:r>
            <a:endParaRPr lang="en-US" dirty="0"/>
          </a:p>
        </p:txBody>
      </p:sp>
      <p:sp>
        <p:nvSpPr>
          <p:cNvPr id="2" name="Title 8">
            <a:extLst>
              <a:ext uri="{FF2B5EF4-FFF2-40B4-BE49-F238E27FC236}">
                <a16:creationId xmlns:a16="http://schemas.microsoft.com/office/drawing/2014/main" id="{CBEBEFAD-7924-3CEE-347C-AA1BDC1E7D67}"/>
              </a:ext>
            </a:extLst>
          </p:cNvPr>
          <p:cNvSpPr txBox="1">
            <a:spLocks/>
          </p:cNvSpPr>
          <p:nvPr/>
        </p:nvSpPr>
        <p:spPr>
          <a:xfrm>
            <a:off x="342900" y="2339340"/>
            <a:ext cx="11460480" cy="412242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b="1" u="sng" cap="none" dirty="0"/>
              <a:t>User Input Validation (getValidatedInput)</a:t>
            </a:r>
          </a:p>
          <a:p>
            <a:endParaRPr lang="en-US" sz="2400" b="1" cap="none" dirty="0"/>
          </a:p>
          <a:p>
            <a:pPr marL="457200" indent="-457200">
              <a:buAutoNum type="arabicPeriod"/>
            </a:pPr>
            <a:r>
              <a:rPr lang="en-US" sz="2400" b="1" cap="none" dirty="0"/>
              <a:t>Continuously prompts the user for input until a valid number is entered.</a:t>
            </a:r>
          </a:p>
          <a:p>
            <a:pPr marL="457200" indent="-457200">
              <a:buAutoNum type="arabicPeriod"/>
            </a:pPr>
            <a:r>
              <a:rPr lang="en-US" sz="2400" b="1" cap="none" dirty="0"/>
              <a:t>Displays a custom prompt message to guide the user.</a:t>
            </a:r>
          </a:p>
          <a:p>
            <a:pPr marL="457200" indent="-457200">
              <a:buAutoNum type="arabicPeriod"/>
            </a:pPr>
            <a:r>
              <a:rPr lang="en-US" sz="2400" b="1" cap="none" dirty="0"/>
              <a:t>Reads user input using std::cin &gt;&gt; value.</a:t>
            </a:r>
          </a:p>
          <a:p>
            <a:pPr marL="457200" indent="-457200">
              <a:buAutoNum type="arabicPeriod"/>
            </a:pPr>
            <a:r>
              <a:rPr lang="en-US" sz="2400" b="1" cap="none" dirty="0"/>
              <a:t>Checks for input errors (std::cin.fail()):</a:t>
            </a:r>
          </a:p>
          <a:p>
            <a:pPr marL="457200" indent="-457200">
              <a:buAutoNum type="arabicPeriod"/>
            </a:pPr>
            <a:r>
              <a:rPr lang="en-US" sz="2400" b="1" cap="none" dirty="0"/>
              <a:t>If an error is found, an invalid input message is displayed.</a:t>
            </a:r>
          </a:p>
          <a:p>
            <a:pPr marL="457200" indent="-457200">
              <a:buAutoNum type="arabicPeriod"/>
            </a:pPr>
            <a:r>
              <a:rPr lang="en-US" sz="2400" b="1" cap="none" dirty="0"/>
              <a:t>Clears error flags using std::cin.clear().</a:t>
            </a:r>
          </a:p>
          <a:p>
            <a:pPr marL="457200" indent="-457200">
              <a:buAutoNum type="arabicPeriod"/>
            </a:pPr>
            <a:r>
              <a:rPr lang="en-US" sz="2400" b="1" cap="none" dirty="0"/>
              <a:t>Ignores any invalid input to prevent further issues (std::</a:t>
            </a:r>
            <a:r>
              <a:rPr lang="en-US" sz="2400" b="1" cap="none" dirty="0" err="1"/>
              <a:t>cin.ignore</a:t>
            </a:r>
            <a:r>
              <a:rPr lang="en-US" sz="2400" b="1" cap="none" dirty="0"/>
              <a:t>()).</a:t>
            </a:r>
          </a:p>
          <a:p>
            <a:pPr marL="457200" indent="-457200">
              <a:buAutoNum type="arabicPeriod"/>
            </a:pPr>
            <a:r>
              <a:rPr lang="en-US" sz="2400" b="1" cap="none" dirty="0"/>
              <a:t>Uses validateRange to ensure the entered value falls within the required range.</a:t>
            </a:r>
          </a:p>
          <a:p>
            <a:pPr marL="457200" indent="-457200">
              <a:buAutoNum type="arabicPeriod"/>
            </a:pPr>
            <a:r>
              <a:rPr lang="en-US" sz="2400" b="1" cap="none" dirty="0"/>
              <a:t>Returns the validated user input.</a:t>
            </a:r>
          </a:p>
        </p:txBody>
      </p:sp>
    </p:spTree>
    <p:extLst>
      <p:ext uri="{BB962C8B-B14F-4D97-AF65-F5344CB8AC3E}">
        <p14:creationId xmlns:p14="http://schemas.microsoft.com/office/powerpoint/2010/main" val="1916587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E2D00-7AAD-42A3-B780-001C6BD89966}"/>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4E9C3AD-E906-1244-C20E-0B06B933D656}"/>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12/18</a:t>
            </a:r>
            <a:br>
              <a:rPr lang="en-US" dirty="0"/>
            </a:br>
            <a:r>
              <a:rPr lang="en-US" dirty="0"/>
              <a:t>StringValidationUtils </a:t>
            </a:r>
            <a:r>
              <a:rPr lang="en-US" sz="2400" dirty="0"/>
              <a:t>part 5</a:t>
            </a:r>
            <a:endParaRPr lang="en-US" dirty="0"/>
          </a:p>
        </p:txBody>
      </p:sp>
      <p:pic>
        <p:nvPicPr>
          <p:cNvPr id="4" name="Picture 3">
            <a:extLst>
              <a:ext uri="{FF2B5EF4-FFF2-40B4-BE49-F238E27FC236}">
                <a16:creationId xmlns:a16="http://schemas.microsoft.com/office/drawing/2014/main" id="{E35024B6-8AEB-01D1-1AA9-12454FD8DC8C}"/>
              </a:ext>
            </a:extLst>
          </p:cNvPr>
          <p:cNvPicPr>
            <a:picLocks noChangeAspect="1"/>
          </p:cNvPicPr>
          <p:nvPr/>
        </p:nvPicPr>
        <p:blipFill>
          <a:blip r:embed="rId3"/>
          <a:stretch>
            <a:fillRect/>
          </a:stretch>
        </p:blipFill>
        <p:spPr>
          <a:xfrm>
            <a:off x="2079927" y="2033729"/>
            <a:ext cx="8032146" cy="3100126"/>
          </a:xfrm>
          <a:prstGeom prst="rect">
            <a:avLst/>
          </a:prstGeom>
        </p:spPr>
      </p:pic>
    </p:spTree>
    <p:extLst>
      <p:ext uri="{BB962C8B-B14F-4D97-AF65-F5344CB8AC3E}">
        <p14:creationId xmlns:p14="http://schemas.microsoft.com/office/powerpoint/2010/main" val="1802159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3DE24-19AE-5E84-4036-4727B12FFF3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FF5AA74-CF48-3FD1-A976-720624667C15}"/>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13/18</a:t>
            </a:r>
            <a:br>
              <a:rPr lang="en-US" dirty="0"/>
            </a:br>
            <a:r>
              <a:rPr lang="en-US" sz="3600" dirty="0"/>
              <a:t>getValidatedInput </a:t>
            </a:r>
            <a:r>
              <a:rPr lang="en-US" sz="2800" dirty="0"/>
              <a:t>part 1</a:t>
            </a:r>
            <a:endParaRPr lang="en-US" dirty="0"/>
          </a:p>
        </p:txBody>
      </p:sp>
      <p:pic>
        <p:nvPicPr>
          <p:cNvPr id="5" name="Picture 4">
            <a:extLst>
              <a:ext uri="{FF2B5EF4-FFF2-40B4-BE49-F238E27FC236}">
                <a16:creationId xmlns:a16="http://schemas.microsoft.com/office/drawing/2014/main" id="{EB7EB29F-2021-D658-16FD-8B123E90826C}"/>
              </a:ext>
            </a:extLst>
          </p:cNvPr>
          <p:cNvPicPr>
            <a:picLocks noChangeAspect="1"/>
          </p:cNvPicPr>
          <p:nvPr/>
        </p:nvPicPr>
        <p:blipFill>
          <a:blip r:embed="rId3"/>
          <a:stretch>
            <a:fillRect/>
          </a:stretch>
        </p:blipFill>
        <p:spPr>
          <a:xfrm>
            <a:off x="893060" y="2085788"/>
            <a:ext cx="10405879" cy="2954487"/>
          </a:xfrm>
          <a:prstGeom prst="rect">
            <a:avLst/>
          </a:prstGeom>
        </p:spPr>
      </p:pic>
    </p:spTree>
    <p:extLst>
      <p:ext uri="{BB962C8B-B14F-4D97-AF65-F5344CB8AC3E}">
        <p14:creationId xmlns:p14="http://schemas.microsoft.com/office/powerpoint/2010/main" val="26986228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95CCC-3F8C-CC52-55BD-003654A5DB2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779BB85-1101-00E2-5272-1202E3C0FB7B}"/>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14/18</a:t>
            </a:r>
            <a:br>
              <a:rPr lang="en-US" dirty="0"/>
            </a:br>
            <a:r>
              <a:rPr lang="en-US" sz="3600" dirty="0"/>
              <a:t>getValidatedInput </a:t>
            </a:r>
            <a:r>
              <a:rPr lang="en-US" sz="2800" dirty="0"/>
              <a:t>part 2</a:t>
            </a:r>
            <a:endParaRPr lang="en-US" dirty="0"/>
          </a:p>
        </p:txBody>
      </p:sp>
      <p:sp>
        <p:nvSpPr>
          <p:cNvPr id="2" name="Title 8">
            <a:extLst>
              <a:ext uri="{FF2B5EF4-FFF2-40B4-BE49-F238E27FC236}">
                <a16:creationId xmlns:a16="http://schemas.microsoft.com/office/drawing/2014/main" id="{E769E5F6-381A-EF4F-2E90-B0EC736C070E}"/>
              </a:ext>
            </a:extLst>
          </p:cNvPr>
          <p:cNvSpPr txBox="1">
            <a:spLocks/>
          </p:cNvSpPr>
          <p:nvPr/>
        </p:nvSpPr>
        <p:spPr>
          <a:xfrm>
            <a:off x="342900" y="1661459"/>
            <a:ext cx="11460480" cy="480030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1800" b="1" u="sng" cap="none" dirty="0"/>
              <a:t>Generic Function (getValidatedInput)</a:t>
            </a:r>
          </a:p>
          <a:p>
            <a:endParaRPr lang="en-US" sz="1800" b="1" cap="none" dirty="0"/>
          </a:p>
          <a:p>
            <a:r>
              <a:rPr lang="en-US" sz="1800" b="1" u="sng" cap="none" dirty="0"/>
              <a:t>Parameters:</a:t>
            </a:r>
          </a:p>
          <a:p>
            <a:pPr marL="457200" indent="-457200">
              <a:buAutoNum type="arabicPeriod"/>
            </a:pPr>
            <a:r>
              <a:rPr lang="en-US" sz="1800" b="1" cap="none" dirty="0"/>
              <a:t>Prompt: A string displayed to the user as a prompt.  </a:t>
            </a:r>
          </a:p>
          <a:p>
            <a:pPr marL="457200" indent="-457200">
              <a:buAutoNum type="arabicPeriod"/>
            </a:pPr>
            <a:r>
              <a:rPr lang="en-US" sz="1800" b="1" cap="none" dirty="0"/>
              <a:t>validateFunc: A function pointer that takes a string and returns a boolean, determining if the input is valid.  </a:t>
            </a:r>
          </a:p>
          <a:p>
            <a:pPr marL="457200" indent="-457200">
              <a:buAutoNum type="arabicPeriod"/>
            </a:pPr>
            <a:r>
              <a:rPr lang="en-US" sz="1800" b="1" cap="none" dirty="0"/>
              <a:t>fieldName: A string representing the name of the field being validated (though it’s not actually used in the function). </a:t>
            </a:r>
          </a:p>
          <a:p>
            <a:pPr marL="457200" indent="-457200">
              <a:buAutoNum type="arabicPeriod"/>
            </a:pPr>
            <a:endParaRPr lang="en-US" sz="1800" b="1" cap="none" dirty="0"/>
          </a:p>
          <a:p>
            <a:r>
              <a:rPr lang="en-US" sz="1800" b="1" u="sng" cap="none" dirty="0"/>
              <a:t>Steps in Execution:  </a:t>
            </a:r>
          </a:p>
          <a:p>
            <a:pPr marL="457200" indent="-457200">
              <a:buAutoNum type="arabicPeriod"/>
            </a:pPr>
            <a:r>
              <a:rPr lang="en-US" sz="1800" b="1" cap="none" dirty="0"/>
              <a:t> Initialize Input: A string variable input is created to store user input.  </a:t>
            </a:r>
          </a:p>
          <a:p>
            <a:pPr marL="457200" indent="-457200">
              <a:buAutoNum type="arabicPeriod"/>
            </a:pPr>
            <a:r>
              <a:rPr lang="en-US" sz="1800" b="1" cap="none" dirty="0"/>
              <a:t> Loop Until Valid Input: A dowhile loop ensures validation checks only when the user enters something.  </a:t>
            </a:r>
          </a:p>
          <a:p>
            <a:pPr marL="457200" indent="-457200">
              <a:buAutoNum type="arabicPeriod"/>
            </a:pPr>
            <a:r>
              <a:rPr lang="en-US" sz="1800" b="1" cap="none" dirty="0"/>
              <a:t> Display Prompt: The std::cout statement prints the prompt message to guide the user.  </a:t>
            </a:r>
          </a:p>
          <a:p>
            <a:pPr marL="457200" indent="-457200">
              <a:buAutoNum type="arabicPeriod"/>
            </a:pPr>
            <a:r>
              <a:rPr lang="en-US" sz="1800" b="1" cap="none" dirty="0"/>
              <a:t> Get User Input: std::getline(std::cin, input) retrieves input from the user.  </a:t>
            </a:r>
          </a:p>
          <a:p>
            <a:pPr marL="457200" indent="-457200">
              <a:buAutoNum type="arabicPeriod"/>
            </a:pPr>
            <a:r>
              <a:rPr lang="en-US" sz="1800" b="1" cap="none" dirty="0"/>
              <a:t> Validate the Input: If the input is not empty, it gets passed to the validateFunc, and the loop runs again if validation fails.  </a:t>
            </a:r>
          </a:p>
          <a:p>
            <a:pPr marL="457200" indent="-457200">
              <a:buAutoNum type="arabicPeriod"/>
            </a:pPr>
            <a:r>
              <a:rPr lang="en-US" sz="1800" b="1" cap="none" dirty="0"/>
              <a:t> Return the Validated Input: Once the loop exits, the input is returned. </a:t>
            </a:r>
          </a:p>
        </p:txBody>
      </p:sp>
    </p:spTree>
    <p:extLst>
      <p:ext uri="{BB962C8B-B14F-4D97-AF65-F5344CB8AC3E}">
        <p14:creationId xmlns:p14="http://schemas.microsoft.com/office/powerpoint/2010/main" val="667887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CB99E-E63E-F6FC-4C1D-1F4CF4F5A07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0D6E064-2420-01EF-073C-83D8F064A1BF}"/>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15/18</a:t>
            </a:r>
            <a:br>
              <a:rPr lang="en-US" dirty="0"/>
            </a:br>
            <a:r>
              <a:rPr lang="en-US" sz="3600" dirty="0"/>
              <a:t>getValidatedInput </a:t>
            </a:r>
            <a:r>
              <a:rPr lang="en-US" sz="2800" dirty="0"/>
              <a:t>part 3</a:t>
            </a:r>
            <a:endParaRPr lang="en-US" dirty="0"/>
          </a:p>
        </p:txBody>
      </p:sp>
      <p:pic>
        <p:nvPicPr>
          <p:cNvPr id="4" name="Picture 3">
            <a:extLst>
              <a:ext uri="{FF2B5EF4-FFF2-40B4-BE49-F238E27FC236}">
                <a16:creationId xmlns:a16="http://schemas.microsoft.com/office/drawing/2014/main" id="{A99D8424-E18A-8474-E050-3B18AF78AF23}"/>
              </a:ext>
            </a:extLst>
          </p:cNvPr>
          <p:cNvPicPr>
            <a:picLocks noChangeAspect="1"/>
          </p:cNvPicPr>
          <p:nvPr/>
        </p:nvPicPr>
        <p:blipFill>
          <a:blip r:embed="rId3"/>
          <a:stretch>
            <a:fillRect/>
          </a:stretch>
        </p:blipFill>
        <p:spPr>
          <a:xfrm>
            <a:off x="766017" y="2032000"/>
            <a:ext cx="10659963" cy="4725059"/>
          </a:xfrm>
          <a:prstGeom prst="rect">
            <a:avLst/>
          </a:prstGeom>
        </p:spPr>
      </p:pic>
      <p:sp>
        <p:nvSpPr>
          <p:cNvPr id="5" name="Title 8">
            <a:extLst>
              <a:ext uri="{FF2B5EF4-FFF2-40B4-BE49-F238E27FC236}">
                <a16:creationId xmlns:a16="http://schemas.microsoft.com/office/drawing/2014/main" id="{92FA5DD2-E9A0-9ADB-A7F2-3BBD76F0473F}"/>
              </a:ext>
            </a:extLst>
          </p:cNvPr>
          <p:cNvSpPr txBox="1">
            <a:spLocks/>
          </p:cNvSpPr>
          <p:nvPr/>
        </p:nvSpPr>
        <p:spPr>
          <a:xfrm>
            <a:off x="2968436" y="1518023"/>
            <a:ext cx="6255124" cy="418353"/>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1800" b="1" u="sng" cap="none" dirty="0"/>
              <a:t>In “void createAccount(AccountList&amp; accounts)”</a:t>
            </a:r>
            <a:endParaRPr lang="en-US" sz="1800" b="1" cap="none" dirty="0"/>
          </a:p>
        </p:txBody>
      </p:sp>
    </p:spTree>
    <p:extLst>
      <p:ext uri="{BB962C8B-B14F-4D97-AF65-F5344CB8AC3E}">
        <p14:creationId xmlns:p14="http://schemas.microsoft.com/office/powerpoint/2010/main" val="1386031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7AFA8-6D77-A92D-57A4-8116B0234F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A4C4A8D-E365-45B7-366B-E43E974ED9BC}"/>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16/18</a:t>
            </a:r>
            <a:br>
              <a:rPr lang="en-US" dirty="0"/>
            </a:br>
            <a:r>
              <a:rPr lang="en-US" sz="2800" dirty="0"/>
              <a:t>StringLengthValidator </a:t>
            </a:r>
            <a:r>
              <a:rPr lang="en-US" sz="1800" dirty="0"/>
              <a:t>part 1</a:t>
            </a:r>
            <a:endParaRPr lang="en-US" dirty="0"/>
          </a:p>
        </p:txBody>
      </p:sp>
      <p:pic>
        <p:nvPicPr>
          <p:cNvPr id="8" name="Picture 7">
            <a:extLst>
              <a:ext uri="{FF2B5EF4-FFF2-40B4-BE49-F238E27FC236}">
                <a16:creationId xmlns:a16="http://schemas.microsoft.com/office/drawing/2014/main" id="{6AFFADDF-7B05-698C-72EF-4F432F2C3D35}"/>
              </a:ext>
            </a:extLst>
          </p:cNvPr>
          <p:cNvPicPr>
            <a:picLocks noChangeAspect="1"/>
          </p:cNvPicPr>
          <p:nvPr/>
        </p:nvPicPr>
        <p:blipFill>
          <a:blip r:embed="rId3"/>
          <a:stretch>
            <a:fillRect/>
          </a:stretch>
        </p:blipFill>
        <p:spPr>
          <a:xfrm>
            <a:off x="2465289" y="1740482"/>
            <a:ext cx="7261421" cy="4687943"/>
          </a:xfrm>
          <a:prstGeom prst="rect">
            <a:avLst/>
          </a:prstGeom>
        </p:spPr>
      </p:pic>
    </p:spTree>
    <p:extLst>
      <p:ext uri="{BB962C8B-B14F-4D97-AF65-F5344CB8AC3E}">
        <p14:creationId xmlns:p14="http://schemas.microsoft.com/office/powerpoint/2010/main" val="675923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4C694-A11D-6DD6-7FC0-8D2B45639C8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B9BC850-2E9A-C560-7C7D-CECB039BE56A}"/>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17/18</a:t>
            </a:r>
            <a:br>
              <a:rPr lang="en-US" dirty="0"/>
            </a:br>
            <a:r>
              <a:rPr lang="en-US" sz="2800" dirty="0"/>
              <a:t>StringLengthValidator </a:t>
            </a:r>
            <a:r>
              <a:rPr lang="en-US" sz="1800" dirty="0"/>
              <a:t>part 2</a:t>
            </a:r>
            <a:endParaRPr lang="en-US" dirty="0"/>
          </a:p>
        </p:txBody>
      </p:sp>
      <p:sp>
        <p:nvSpPr>
          <p:cNvPr id="2" name="Title 8">
            <a:extLst>
              <a:ext uri="{FF2B5EF4-FFF2-40B4-BE49-F238E27FC236}">
                <a16:creationId xmlns:a16="http://schemas.microsoft.com/office/drawing/2014/main" id="{2EEDFD93-9946-8BF1-634D-49B3B6EDA2DF}"/>
              </a:ext>
            </a:extLst>
          </p:cNvPr>
          <p:cNvSpPr txBox="1">
            <a:spLocks/>
          </p:cNvSpPr>
          <p:nvPr/>
        </p:nvSpPr>
        <p:spPr>
          <a:xfrm>
            <a:off x="365760" y="1470212"/>
            <a:ext cx="11460480" cy="4800301"/>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b="1" u="sng" cap="none" dirty="0"/>
              <a:t>StringLengthValidator()</a:t>
            </a:r>
          </a:p>
          <a:p>
            <a:endParaRPr lang="en-US" sz="1800" b="1" cap="none" dirty="0"/>
          </a:p>
          <a:p>
            <a:pPr marL="342900" indent="-342900">
              <a:buFont typeface="+mj-lt"/>
              <a:buAutoNum type="arabicPeriod"/>
            </a:pPr>
            <a:r>
              <a:rPr lang="en-US" sz="1800" b="1" cap="none" dirty="0"/>
              <a:t>Enforces length constraints for strings, ensuring they meet minimum and maximum requirements.</a:t>
            </a:r>
          </a:p>
          <a:p>
            <a:pPr marL="342900" indent="-342900">
              <a:buFont typeface="+mj-lt"/>
              <a:buAutoNum type="arabicPeriod"/>
            </a:pPr>
            <a:r>
              <a:rPr lang="en-US" sz="1800" b="1" cap="none" dirty="0"/>
              <a:t>Uses template parameters to define flexibility, allowing customizable length validation.</a:t>
            </a:r>
          </a:p>
          <a:p>
            <a:pPr marL="342900" indent="-342900">
              <a:buFont typeface="+mj-lt"/>
              <a:buAutoNum type="arabicPeriod"/>
            </a:pPr>
            <a:r>
              <a:rPr lang="en-US" sz="1800" b="1" cap="none" dirty="0"/>
              <a:t>Provides a validation method (validate) to check if the string length falls within the specified range.</a:t>
            </a:r>
          </a:p>
          <a:p>
            <a:pPr marL="342900" indent="-342900">
              <a:buFont typeface="+mj-lt"/>
              <a:buAutoNum type="arabicPeriod"/>
            </a:pPr>
            <a:r>
              <a:rPr lang="en-US" sz="1800" b="1" cap="none" dirty="0"/>
              <a:t>Offers a dynamic error message function (getErrorMessage) that adjusts based on defined limits.</a:t>
            </a:r>
          </a:p>
          <a:p>
            <a:pPr marL="342900" indent="-342900">
              <a:buFont typeface="+mj-lt"/>
              <a:buAutoNum type="arabicPeriod"/>
            </a:pPr>
            <a:endParaRPr lang="en-US" sz="1800" b="1" cap="none" dirty="0"/>
          </a:p>
          <a:p>
            <a:pPr marL="342900" indent="-342900">
              <a:buFont typeface="+mj-lt"/>
              <a:buAutoNum type="arabicPeriod"/>
            </a:pPr>
            <a:r>
              <a:rPr lang="en-US" sz="1800" b="1" cap="none" dirty="0"/>
              <a:t>If the maximum limit is unrestricted, only the minimum length is enforced in the error message.  </a:t>
            </a:r>
          </a:p>
          <a:p>
            <a:pPr marL="342900" indent="-342900">
              <a:buFont typeface="+mj-lt"/>
              <a:buAutoNum type="arabicPeriod"/>
            </a:pPr>
            <a:r>
              <a:rPr lang="en-US" sz="1800" b="1" cap="none" dirty="0"/>
              <a:t>Otherwise, both minimum and maximum constraints are clearly communicated to the user.  </a:t>
            </a:r>
          </a:p>
          <a:p>
            <a:pPr marL="342900" indent="-342900">
              <a:buFont typeface="+mj-lt"/>
              <a:buAutoNum type="arabicPeriod"/>
            </a:pPr>
            <a:r>
              <a:rPr lang="en-US" sz="1800" b="1" cap="none" dirty="0"/>
              <a:t>Defines a passwordspecific alias (PasswordValidator) for enforcing a 6–30-character limit on passwords.</a:t>
            </a:r>
          </a:p>
        </p:txBody>
      </p:sp>
    </p:spTree>
    <p:extLst>
      <p:ext uri="{BB962C8B-B14F-4D97-AF65-F5344CB8AC3E}">
        <p14:creationId xmlns:p14="http://schemas.microsoft.com/office/powerpoint/2010/main" val="2289835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111AC-31FB-D9BF-A797-D8B62C9DA3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7030AED-A0E7-B50F-C790-2349E6D07C8E}"/>
              </a:ext>
            </a:extLst>
          </p:cNvPr>
          <p:cNvSpPr>
            <a:spLocks noGrp="1"/>
          </p:cNvSpPr>
          <p:nvPr>
            <p:ph type="title"/>
          </p:nvPr>
        </p:nvSpPr>
        <p:spPr>
          <a:xfrm>
            <a:off x="2922270" y="-213359"/>
            <a:ext cx="6347460" cy="1478279"/>
          </a:xfrm>
        </p:spPr>
        <p:txBody>
          <a:bodyPr/>
          <a:lstStyle/>
          <a:p>
            <a:pPr algn="ctr"/>
            <a:br>
              <a:rPr lang="en-US" dirty="0"/>
            </a:br>
            <a:r>
              <a:rPr lang="en-US" sz="4400" dirty="0"/>
              <a:t>Section 6 </a:t>
            </a:r>
            <a:r>
              <a:rPr lang="en-US" sz="2400" dirty="0"/>
              <a:t>Slide 18/18</a:t>
            </a:r>
            <a:br>
              <a:rPr lang="en-US" dirty="0"/>
            </a:br>
            <a:r>
              <a:rPr lang="en-US" sz="2800" dirty="0"/>
              <a:t>StringLengthValidator </a:t>
            </a:r>
            <a:r>
              <a:rPr lang="en-US" sz="1800" dirty="0"/>
              <a:t>part 3</a:t>
            </a:r>
            <a:endParaRPr lang="en-US" dirty="0"/>
          </a:p>
        </p:txBody>
      </p:sp>
      <p:pic>
        <p:nvPicPr>
          <p:cNvPr id="4" name="Picture 3">
            <a:extLst>
              <a:ext uri="{FF2B5EF4-FFF2-40B4-BE49-F238E27FC236}">
                <a16:creationId xmlns:a16="http://schemas.microsoft.com/office/drawing/2014/main" id="{69D53CF1-31B9-DC9E-B547-47C3AB85C11F}"/>
              </a:ext>
            </a:extLst>
          </p:cNvPr>
          <p:cNvPicPr>
            <a:picLocks noChangeAspect="1"/>
          </p:cNvPicPr>
          <p:nvPr/>
        </p:nvPicPr>
        <p:blipFill>
          <a:blip r:embed="rId3"/>
          <a:stretch>
            <a:fillRect/>
          </a:stretch>
        </p:blipFill>
        <p:spPr>
          <a:xfrm>
            <a:off x="1873143" y="2537614"/>
            <a:ext cx="8445713" cy="2576851"/>
          </a:xfrm>
          <a:prstGeom prst="rect">
            <a:avLst/>
          </a:prstGeom>
        </p:spPr>
      </p:pic>
    </p:spTree>
    <p:extLst>
      <p:ext uri="{BB962C8B-B14F-4D97-AF65-F5344CB8AC3E}">
        <p14:creationId xmlns:p14="http://schemas.microsoft.com/office/powerpoint/2010/main" val="329860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50D86-F622-DC5F-3926-39A630A2EE26}"/>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B4FA93E6-294D-D741-483E-4EEB647C0B7F}"/>
              </a:ext>
            </a:extLst>
          </p:cNvPr>
          <p:cNvSpPr txBox="1">
            <a:spLocks/>
          </p:cNvSpPr>
          <p:nvPr/>
        </p:nvSpPr>
        <p:spPr>
          <a:xfrm>
            <a:off x="937260" y="2498165"/>
            <a:ext cx="10317480" cy="243840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cap="none" dirty="0">
                <a:latin typeface="+mn-lt"/>
              </a:rPr>
              <a:t>To ensure robustness, the system uses C++ templates (NumericUtils, StringValidationUtils, StringLengthValidator) for generic programming, providing type safety and reusability across different data types and validation scenarios. Error handling is implemented through input validation functions that utilize regular expressions (regex) and custom validation logic to ensure data integrity.</a:t>
            </a:r>
          </a:p>
        </p:txBody>
      </p:sp>
      <p:sp>
        <p:nvSpPr>
          <p:cNvPr id="2" name="Title 2">
            <a:extLst>
              <a:ext uri="{FF2B5EF4-FFF2-40B4-BE49-F238E27FC236}">
                <a16:creationId xmlns:a16="http://schemas.microsoft.com/office/drawing/2014/main" id="{F0261F02-E854-BFCA-4C93-AA1650695C86}"/>
              </a:ext>
            </a:extLst>
          </p:cNvPr>
          <p:cNvSpPr txBox="1">
            <a:spLocks/>
          </p:cNvSpPr>
          <p:nvPr/>
        </p:nvSpPr>
        <p:spPr>
          <a:xfrm>
            <a:off x="76200" y="27245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highlight>
                  <a:srgbClr val="800000"/>
                </a:highlight>
                <a:latin typeface="+mn-lt"/>
              </a:rPr>
              <a:t>System Architecture</a:t>
            </a:r>
          </a:p>
        </p:txBody>
      </p:sp>
      <p:sp>
        <p:nvSpPr>
          <p:cNvPr id="5" name="TextBox 4">
            <a:extLst>
              <a:ext uri="{FF2B5EF4-FFF2-40B4-BE49-F238E27FC236}">
                <a16:creationId xmlns:a16="http://schemas.microsoft.com/office/drawing/2014/main" id="{11B9E671-2537-E422-97E4-44C88FF4B9ED}"/>
              </a:ext>
            </a:extLst>
          </p:cNvPr>
          <p:cNvSpPr txBox="1"/>
          <p:nvPr/>
        </p:nvSpPr>
        <p:spPr>
          <a:xfrm>
            <a:off x="5713505" y="1168159"/>
            <a:ext cx="764989" cy="369332"/>
          </a:xfrm>
          <a:prstGeom prst="rect">
            <a:avLst/>
          </a:prstGeom>
          <a:noFill/>
        </p:spPr>
        <p:txBody>
          <a:bodyPr wrap="square">
            <a:spAutoFit/>
          </a:bodyPr>
          <a:lstStyle/>
          <a:p>
            <a:pPr algn="ctr"/>
            <a:r>
              <a:rPr lang="en-US" sz="1800" cap="none" dirty="0">
                <a:solidFill>
                  <a:schemeClr val="bg1"/>
                </a:solidFill>
                <a:highlight>
                  <a:srgbClr val="800000"/>
                </a:highlight>
                <a:latin typeface="+mn-lt"/>
              </a:rPr>
              <a:t>Part </a:t>
            </a:r>
            <a:r>
              <a:rPr lang="en-US" dirty="0">
                <a:solidFill>
                  <a:schemeClr val="bg1"/>
                </a:solidFill>
                <a:highlight>
                  <a:srgbClr val="800000"/>
                </a:highlight>
              </a:rPr>
              <a:t>3</a:t>
            </a:r>
          </a:p>
        </p:txBody>
      </p:sp>
    </p:spTree>
    <p:extLst>
      <p:ext uri="{BB962C8B-B14F-4D97-AF65-F5344CB8AC3E}">
        <p14:creationId xmlns:p14="http://schemas.microsoft.com/office/powerpoint/2010/main" val="3291698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8" y="400486"/>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1714" y="3245394"/>
            <a:ext cx="9467851" cy="367212"/>
          </a:xfrm>
        </p:spPr>
        <p:txBody>
          <a:bodyPr/>
          <a:lstStyle/>
          <a:p>
            <a:r>
              <a:rPr lang="en-US" dirty="0"/>
              <a:t>Thomas Hatt</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25BD7-B3FE-9155-EBA6-D62ED15A393B}"/>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391F0B7A-92EA-7F53-44A3-B6C1FCF59130}"/>
              </a:ext>
            </a:extLst>
          </p:cNvPr>
          <p:cNvSpPr txBox="1">
            <a:spLocks/>
          </p:cNvSpPr>
          <p:nvPr/>
        </p:nvSpPr>
        <p:spPr>
          <a:xfrm>
            <a:off x="937260" y="2593788"/>
            <a:ext cx="10317480" cy="2109694"/>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cap="none" dirty="0">
                <a:latin typeface="+mn-lt"/>
              </a:rPr>
              <a:t>Account creation, updates, and transaction processing are managed through dedicated functions and methods within the AccountList and individual account classes. The system uses a combination of std::cin and custom validation functions to ensure user inputs meet predefined criteria, ensuring system reliability.</a:t>
            </a:r>
          </a:p>
        </p:txBody>
      </p:sp>
      <p:sp>
        <p:nvSpPr>
          <p:cNvPr id="2" name="Title 2">
            <a:extLst>
              <a:ext uri="{FF2B5EF4-FFF2-40B4-BE49-F238E27FC236}">
                <a16:creationId xmlns:a16="http://schemas.microsoft.com/office/drawing/2014/main" id="{127B026C-FA94-6E56-1D43-8287DFD99405}"/>
              </a:ext>
            </a:extLst>
          </p:cNvPr>
          <p:cNvSpPr txBox="1">
            <a:spLocks/>
          </p:cNvSpPr>
          <p:nvPr/>
        </p:nvSpPr>
        <p:spPr>
          <a:xfrm>
            <a:off x="76200" y="272454"/>
            <a:ext cx="12039600" cy="1033495"/>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r>
              <a:rPr lang="en-US" cap="none" dirty="0">
                <a:highlight>
                  <a:srgbClr val="800000"/>
                </a:highlight>
                <a:latin typeface="+mn-lt"/>
              </a:rPr>
              <a:t>System Architecture</a:t>
            </a:r>
          </a:p>
        </p:txBody>
      </p:sp>
      <p:sp>
        <p:nvSpPr>
          <p:cNvPr id="5" name="TextBox 4">
            <a:extLst>
              <a:ext uri="{FF2B5EF4-FFF2-40B4-BE49-F238E27FC236}">
                <a16:creationId xmlns:a16="http://schemas.microsoft.com/office/drawing/2014/main" id="{64465043-05A9-C49E-9F9D-A105220A1402}"/>
              </a:ext>
            </a:extLst>
          </p:cNvPr>
          <p:cNvSpPr txBox="1"/>
          <p:nvPr/>
        </p:nvSpPr>
        <p:spPr>
          <a:xfrm>
            <a:off x="5713505" y="1168159"/>
            <a:ext cx="764989" cy="369332"/>
          </a:xfrm>
          <a:prstGeom prst="rect">
            <a:avLst/>
          </a:prstGeom>
          <a:noFill/>
        </p:spPr>
        <p:txBody>
          <a:bodyPr wrap="square">
            <a:spAutoFit/>
          </a:bodyPr>
          <a:lstStyle/>
          <a:p>
            <a:pPr algn="ctr"/>
            <a:r>
              <a:rPr lang="en-US" sz="1800" cap="none" dirty="0">
                <a:solidFill>
                  <a:schemeClr val="bg1"/>
                </a:solidFill>
                <a:highlight>
                  <a:srgbClr val="800000"/>
                </a:highlight>
                <a:latin typeface="+mn-lt"/>
              </a:rPr>
              <a:t>Part </a:t>
            </a:r>
            <a:r>
              <a:rPr lang="en-US" dirty="0">
                <a:solidFill>
                  <a:schemeClr val="bg1"/>
                </a:solidFill>
                <a:highlight>
                  <a:srgbClr val="800000"/>
                </a:highlight>
              </a:rPr>
              <a:t>4</a:t>
            </a:r>
          </a:p>
        </p:txBody>
      </p:sp>
    </p:spTree>
    <p:extLst>
      <p:ext uri="{BB962C8B-B14F-4D97-AF65-F5344CB8AC3E}">
        <p14:creationId xmlns:p14="http://schemas.microsoft.com/office/powerpoint/2010/main" val="2283979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C9F30FC-E485-D1E5-7503-56C871128173}"/>
              </a:ext>
            </a:extLst>
          </p:cNvPr>
          <p:cNvSpPr>
            <a:spLocks noGrp="1"/>
          </p:cNvSpPr>
          <p:nvPr>
            <p:ph type="title"/>
          </p:nvPr>
        </p:nvSpPr>
        <p:spPr>
          <a:xfrm>
            <a:off x="3078480" y="-228599"/>
            <a:ext cx="6035040" cy="1478279"/>
          </a:xfrm>
        </p:spPr>
        <p:txBody>
          <a:bodyPr/>
          <a:lstStyle/>
          <a:p>
            <a:pPr algn="ctr"/>
            <a:br>
              <a:rPr lang="en-US" dirty="0"/>
            </a:br>
            <a:r>
              <a:rPr lang="en-US" sz="4400" dirty="0"/>
              <a:t>Section 1 </a:t>
            </a:r>
            <a:r>
              <a:rPr lang="en-US" sz="2400" dirty="0"/>
              <a:t>Slide 1/4</a:t>
            </a:r>
            <a:br>
              <a:rPr lang="en-US" dirty="0"/>
            </a:br>
            <a:r>
              <a:rPr lang="en-US" sz="3600" dirty="0"/>
              <a:t>Bank_Account.h </a:t>
            </a:r>
            <a:r>
              <a:rPr lang="en-US" sz="2400" dirty="0"/>
              <a:t>part 1</a:t>
            </a:r>
            <a:endParaRPr lang="en-US" dirty="0"/>
          </a:p>
        </p:txBody>
      </p:sp>
      <p:pic>
        <p:nvPicPr>
          <p:cNvPr id="3" name="Picture 2">
            <a:extLst>
              <a:ext uri="{FF2B5EF4-FFF2-40B4-BE49-F238E27FC236}">
                <a16:creationId xmlns:a16="http://schemas.microsoft.com/office/drawing/2014/main" id="{5E017337-F723-5F22-A188-9414296F0F5E}"/>
              </a:ext>
            </a:extLst>
          </p:cNvPr>
          <p:cNvPicPr>
            <a:picLocks noChangeAspect="1"/>
          </p:cNvPicPr>
          <p:nvPr/>
        </p:nvPicPr>
        <p:blipFill>
          <a:blip r:embed="rId3"/>
          <a:stretch>
            <a:fillRect/>
          </a:stretch>
        </p:blipFill>
        <p:spPr>
          <a:xfrm>
            <a:off x="234050" y="1435862"/>
            <a:ext cx="5557150" cy="5145862"/>
          </a:xfrm>
          <a:prstGeom prst="rect">
            <a:avLst/>
          </a:prstGeom>
        </p:spPr>
      </p:pic>
      <p:pic>
        <p:nvPicPr>
          <p:cNvPr id="5" name="Picture 4">
            <a:extLst>
              <a:ext uri="{FF2B5EF4-FFF2-40B4-BE49-F238E27FC236}">
                <a16:creationId xmlns:a16="http://schemas.microsoft.com/office/drawing/2014/main" id="{5ABA1932-2117-15C4-E948-1CD0A8279629}"/>
              </a:ext>
            </a:extLst>
          </p:cNvPr>
          <p:cNvPicPr>
            <a:picLocks noChangeAspect="1"/>
          </p:cNvPicPr>
          <p:nvPr/>
        </p:nvPicPr>
        <p:blipFill>
          <a:blip r:embed="rId4"/>
          <a:stretch>
            <a:fillRect/>
          </a:stretch>
        </p:blipFill>
        <p:spPr>
          <a:xfrm>
            <a:off x="6510526" y="1435862"/>
            <a:ext cx="5205988" cy="5145862"/>
          </a:xfrm>
          <a:prstGeom prst="rect">
            <a:avLst/>
          </a:prstGeom>
        </p:spPr>
      </p:pic>
    </p:spTree>
    <p:extLst>
      <p:ext uri="{BB962C8B-B14F-4D97-AF65-F5344CB8AC3E}">
        <p14:creationId xmlns:p14="http://schemas.microsoft.com/office/powerpoint/2010/main" val="167201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3845-3338-3105-BCD2-AD22D4E29240}"/>
            </a:ext>
          </a:extLst>
        </p:cNvPr>
        <p:cNvGrpSpPr/>
        <p:nvPr/>
      </p:nvGrpSpPr>
      <p:grpSpPr>
        <a:xfrm>
          <a:off x="0" y="0"/>
          <a:ext cx="0" cy="0"/>
          <a:chOff x="0" y="0"/>
          <a:chExt cx="0" cy="0"/>
        </a:xfrm>
      </p:grpSpPr>
      <p:sp>
        <p:nvSpPr>
          <p:cNvPr id="19" name="Title 8">
            <a:extLst>
              <a:ext uri="{FF2B5EF4-FFF2-40B4-BE49-F238E27FC236}">
                <a16:creationId xmlns:a16="http://schemas.microsoft.com/office/drawing/2014/main" id="{715DD961-EB93-978B-6F37-7D28C426271C}"/>
              </a:ext>
            </a:extLst>
          </p:cNvPr>
          <p:cNvSpPr txBox="1">
            <a:spLocks/>
          </p:cNvSpPr>
          <p:nvPr/>
        </p:nvSpPr>
        <p:spPr>
          <a:xfrm>
            <a:off x="815340" y="1516380"/>
            <a:ext cx="10317480" cy="4899660"/>
          </a:xfrm>
          <a:prstGeom prst="rect">
            <a:avLst/>
          </a:prstGeom>
          <a:ln>
            <a:solidFill>
              <a:schemeClr val="accent1"/>
            </a:solidFill>
          </a:ln>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sz="2400" dirty="0"/>
            </a:br>
            <a:r>
              <a:rPr lang="en-US" b="1" cap="none" dirty="0"/>
              <a:t>Main Points</a:t>
            </a:r>
            <a:r>
              <a:rPr lang="en-US" sz="2000" b="1" cap="none" dirty="0"/>
              <a:t>:</a:t>
            </a:r>
          </a:p>
          <a:p>
            <a:pPr marL="457200" indent="-457200">
              <a:buAutoNum type="arabicPeriod"/>
            </a:pPr>
            <a:r>
              <a:rPr lang="en-US" sz="2600" b="1" u="sng" cap="none" dirty="0">
                <a:latin typeface="+mn-lt"/>
              </a:rPr>
              <a:t>Bank_Account.h is an Abstract Class </a:t>
            </a:r>
            <a:r>
              <a:rPr lang="en-US" sz="2400" cap="none" dirty="0"/>
              <a:t>to be inherited by Spending, Growth, and Reserve Accounts</a:t>
            </a:r>
          </a:p>
          <a:p>
            <a:pPr marL="457200" indent="-457200">
              <a:buAutoNum type="arabicPeriod"/>
            </a:pPr>
            <a:r>
              <a:rPr lang="en-US" sz="2400" b="1" cap="none" dirty="0"/>
              <a:t>Includes Account Details</a:t>
            </a:r>
            <a:r>
              <a:rPr lang="en-US" sz="2400" cap="none" dirty="0"/>
              <a:t>, such as User ID, Account Number, and User Password (protected fields)</a:t>
            </a:r>
          </a:p>
          <a:p>
            <a:pPr marL="457200" indent="-457200">
              <a:buAutoNum type="arabicPeriod"/>
            </a:pPr>
            <a:r>
              <a:rPr lang="en-US" sz="2400" b="1" cap="none" dirty="0"/>
              <a:t>Includes Account Owner’s Details</a:t>
            </a:r>
            <a:r>
              <a:rPr lang="en-US" sz="2400" cap="none" dirty="0"/>
              <a:t>, such as Name, Address, and Phone Number</a:t>
            </a:r>
          </a:p>
          <a:p>
            <a:pPr marL="457200" indent="-457200">
              <a:buAutoNum type="arabicPeriod"/>
            </a:pPr>
            <a:r>
              <a:rPr lang="en-US" sz="2400" b="1" cap="none" dirty="0"/>
              <a:t>Includes Transaction Management </a:t>
            </a:r>
            <a:r>
              <a:rPr lang="en-US" sz="2400" cap="none" dirty="0"/>
              <a:t>(relies on Transactions.h/cpp and Transactions_List.h)</a:t>
            </a:r>
          </a:p>
          <a:p>
            <a:pPr marL="457200" indent="-457200">
              <a:buAutoNum type="arabicPeriod"/>
            </a:pPr>
            <a:r>
              <a:rPr lang="en-US" sz="2400" b="1" cap="none" dirty="0"/>
              <a:t>Pure Virtual Methods </a:t>
            </a:r>
            <a:r>
              <a:rPr lang="en-US" sz="2400" cap="none" dirty="0"/>
              <a:t>(must be overridden by derived classes) which includes core operations, account management, and account type identification</a:t>
            </a:r>
          </a:p>
          <a:p>
            <a:pPr marL="457200" indent="-457200">
              <a:buAutoNum type="arabicPeriod"/>
            </a:pPr>
            <a:r>
              <a:rPr lang="en-US" sz="2400" b="1" cap="none" dirty="0"/>
              <a:t>Getters and Setters</a:t>
            </a:r>
            <a:r>
              <a:rPr lang="en-US" sz="2400" cap="none" dirty="0"/>
              <a:t>, and a way to view the account information</a:t>
            </a:r>
          </a:p>
        </p:txBody>
      </p:sp>
      <p:sp>
        <p:nvSpPr>
          <p:cNvPr id="4" name="Title 8">
            <a:extLst>
              <a:ext uri="{FF2B5EF4-FFF2-40B4-BE49-F238E27FC236}">
                <a16:creationId xmlns:a16="http://schemas.microsoft.com/office/drawing/2014/main" id="{42542F03-7A50-6D73-8976-F3D1FDB22CAB}"/>
              </a:ext>
            </a:extLst>
          </p:cNvPr>
          <p:cNvSpPr txBox="1">
            <a:spLocks/>
          </p:cNvSpPr>
          <p:nvPr/>
        </p:nvSpPr>
        <p:spPr>
          <a:xfrm>
            <a:off x="3078480" y="-228599"/>
            <a:ext cx="6035040" cy="1478279"/>
          </a:xfrm>
          <a:prstGeom prst="rect">
            <a:avLst/>
          </a:prstGeom>
        </p:spPr>
        <p:txBody>
          <a:bodyPr vert="horz" lIns="91440" tIns="45720" rIns="91440" bIns="45720" rtlCol="0" anchor="ctr" anchorCtr="0">
            <a:noAutofit/>
          </a:bodyPr>
          <a:lstStyle>
            <a:lvl1pPr algn="ctr" defTabSz="914377"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br>
              <a:rPr lang="en-US" dirty="0"/>
            </a:br>
            <a:r>
              <a:rPr lang="en-US" sz="4400" dirty="0"/>
              <a:t>Section 1 </a:t>
            </a:r>
            <a:r>
              <a:rPr lang="en-US" sz="2400" dirty="0"/>
              <a:t>Slide 2/4</a:t>
            </a:r>
            <a:br>
              <a:rPr lang="en-US" dirty="0"/>
            </a:br>
            <a:r>
              <a:rPr lang="en-US" sz="3600" dirty="0"/>
              <a:t>Bank_Account.h </a:t>
            </a:r>
            <a:r>
              <a:rPr lang="en-US" sz="2400" dirty="0"/>
              <a:t>part 2</a:t>
            </a:r>
            <a:endParaRPr lang="en-US" dirty="0"/>
          </a:p>
        </p:txBody>
      </p:sp>
    </p:spTree>
    <p:extLst>
      <p:ext uri="{BB962C8B-B14F-4D97-AF65-F5344CB8AC3E}">
        <p14:creationId xmlns:p14="http://schemas.microsoft.com/office/powerpoint/2010/main" val="4280918556"/>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{50CE0E95-19FD-4F9B-A613-D24DB6FC2F52}tf55661986_win32</Template>
  <TotalTime>2505</TotalTime>
  <Words>2987</Words>
  <Application>Microsoft Office PowerPoint</Application>
  <PresentationFormat>Widescreen</PresentationFormat>
  <Paragraphs>365</Paragraphs>
  <Slides>60</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Aptos</vt:lpstr>
      <vt:lpstr>Arial</vt:lpstr>
      <vt:lpstr>Calibri</vt:lpstr>
      <vt:lpstr>Calibri Light</vt:lpstr>
      <vt:lpstr>Consolas</vt:lpstr>
      <vt:lpstr>Wingdings</vt:lpstr>
      <vt:lpstr>Custom</vt:lpstr>
      <vt:lpstr>Advanced C++ Banking System  Thomas Hatt April 14, 2025</vt:lpstr>
      <vt:lpstr>  1. Use of Operator Overloading  2. Inheritance and Polymorphism 3. Linked Lists and Special Classes 4. Templates for Generic Programming 5. Extensive Exception Handling</vt:lpstr>
      <vt:lpstr>PowerPoint Presentation</vt:lpstr>
      <vt:lpstr>PowerPoint Presentation</vt:lpstr>
      <vt:lpstr>PowerPoint Presentation</vt:lpstr>
      <vt:lpstr>PowerPoint Presentation</vt:lpstr>
      <vt:lpstr>PowerPoint Presentation</vt:lpstr>
      <vt:lpstr> Section 1 Slide 1/4 Bank_Account.h part 1</vt:lpstr>
      <vt:lpstr>PowerPoint Presentation</vt:lpstr>
      <vt:lpstr> Section 1 Slide 3/4 Bank_Account.Cpp part 1</vt:lpstr>
      <vt:lpstr>PowerPoint Presentation</vt:lpstr>
      <vt:lpstr> Section 2 Slide 1/7 Spending_Account.h part 1</vt:lpstr>
      <vt:lpstr> Section 2 Slide 2/7 Spending_Account.h part 2</vt:lpstr>
      <vt:lpstr> Section 2 Slide 3/7 Spending_account.Cpp part 1</vt:lpstr>
      <vt:lpstr> Section 2 Slide 4/7 Spending_account.Cpp part 2</vt:lpstr>
      <vt:lpstr> Section 2 Slide 5/7 </vt:lpstr>
      <vt:lpstr> Section 2 Slide 6/7 </vt:lpstr>
      <vt:lpstr> Section 2 Slide 7/7 </vt:lpstr>
      <vt:lpstr> Section 3 Slide 1/4 Transactions.h</vt:lpstr>
      <vt:lpstr> Section 3 Slide 1/4 Transactions_LIST.h part 1</vt:lpstr>
      <vt:lpstr> Section 3 Slide 1/4 Transactions_LIST.h part 2</vt:lpstr>
      <vt:lpstr> Section 3 Slide 1/4 Transactions.cpp</vt:lpstr>
      <vt:lpstr> Section 4 Slide 1/4 Interest_Rates.h part 1</vt:lpstr>
      <vt:lpstr> Section 4 Slide 1/4 Interest_Rates.h part 2</vt:lpstr>
      <vt:lpstr> Section 4 Slide 1/4 Interest_Rates.cpp part 1</vt:lpstr>
      <vt:lpstr> Section 4 Slide 1/4 Interest_Rates.cpp part 2</vt:lpstr>
      <vt:lpstr> Section 4 Slide 1/4 Overdraft_Manager.h part 1</vt:lpstr>
      <vt:lpstr> Section 4 Slide 1/4 Overdraft_Manager.h part 2</vt:lpstr>
      <vt:lpstr> Section 5 Slide 1/13 Main.cpP part 1</vt:lpstr>
      <vt:lpstr> Section 5 Slide 2/13 Main.cpP part 2</vt:lpstr>
      <vt:lpstr> Section 5 Slide 3/13 Product.h part 1</vt:lpstr>
      <vt:lpstr> Section 5 Slide 4/13 Product.h part 2</vt:lpstr>
      <vt:lpstr> Section 5 Slide 5/13 Store.h part 1</vt:lpstr>
      <vt:lpstr> Section 5 Slide 6/13 Store.h part 2</vt:lpstr>
      <vt:lpstr> Section 5 Slide 7/13 Store.cpp part 1</vt:lpstr>
      <vt:lpstr> Section 5 Slide 8/13 Store.cpp part 2</vt:lpstr>
      <vt:lpstr> Section 5 Slide 9/13 Store.cpp part 3</vt:lpstr>
      <vt:lpstr> Section 5 Slide 10/13 Store.cpp part 4</vt:lpstr>
      <vt:lpstr> Section 5 Slide 11/13 Store.cpp part 5</vt:lpstr>
      <vt:lpstr> Section 5 Slide 12/13 Store.cpp part 6</vt:lpstr>
      <vt:lpstr> Section 5 Slide 13/13 Store.cpp part 7</vt:lpstr>
      <vt:lpstr> Section 6 Slide 1/18 NumericUTIls part 1</vt:lpstr>
      <vt:lpstr> Section 6 Slide 2/18 NumericUTIls part 2</vt:lpstr>
      <vt:lpstr> Section 6 Slide 3/18 NumericUTIls part 3</vt:lpstr>
      <vt:lpstr> Section 6 Slide 4/18 NumericUTIls part 4</vt:lpstr>
      <vt:lpstr> Section 6 Slide 5/18 NumericUTIls part 5</vt:lpstr>
      <vt:lpstr> Section 6 Slide 6/18 NumericUTIls part 6</vt:lpstr>
      <vt:lpstr> Section 6 Slide 7/18 NumericUTIls part 7</vt:lpstr>
      <vt:lpstr> Section 6 Slide 8/18 StringValidationUtils part 1</vt:lpstr>
      <vt:lpstr> Section 6 Slide 9/18 StringValidationUtils part 2</vt:lpstr>
      <vt:lpstr> Section 6 Slide 10/18 StringValidationUtils part 3</vt:lpstr>
      <vt:lpstr> Section 6 Slide 11/18 StringValidationUtils part 4</vt:lpstr>
      <vt:lpstr> Section 6 Slide 12/18 StringValidationUtils part 5</vt:lpstr>
      <vt:lpstr> Section 6 Slide 13/18 getValidatedInput part 1</vt:lpstr>
      <vt:lpstr> Section 6 Slide 14/18 getValidatedInput part 2</vt:lpstr>
      <vt:lpstr> Section 6 Slide 15/18 getValidatedInput part 3</vt:lpstr>
      <vt:lpstr> Section 6 Slide 16/18 StringLengthValidator part 1</vt:lpstr>
      <vt:lpstr> Section 6 Slide 17/18 StringLengthValidator part 2</vt:lpstr>
      <vt:lpstr> Section 6 Slide 18/18 StringLengthValidator part 3</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Hatt</dc:creator>
  <cp:lastModifiedBy>Thomas Hatt</cp:lastModifiedBy>
  <cp:revision>286</cp:revision>
  <dcterms:created xsi:type="dcterms:W3CDTF">2025-04-14T23:12:46Z</dcterms:created>
  <dcterms:modified xsi:type="dcterms:W3CDTF">2025-04-18T14:48:58Z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